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6" r:id="rId2"/>
    <p:sldId id="258" r:id="rId3"/>
    <p:sldId id="279" r:id="rId4"/>
    <p:sldId id="259" r:id="rId5"/>
    <p:sldId id="282" r:id="rId6"/>
    <p:sldId id="284" r:id="rId7"/>
    <p:sldId id="262" r:id="rId8"/>
    <p:sldId id="263" r:id="rId9"/>
    <p:sldId id="264" r:id="rId10"/>
    <p:sldId id="272" r:id="rId11"/>
    <p:sldId id="265" r:id="rId12"/>
    <p:sldId id="266" r:id="rId13"/>
    <p:sldId id="267" r:id="rId14"/>
    <p:sldId id="273" r:id="rId15"/>
    <p:sldId id="268" r:id="rId16"/>
    <p:sldId id="288" r:id="rId17"/>
    <p:sldId id="269" r:id="rId18"/>
    <p:sldId id="270" r:id="rId19"/>
    <p:sldId id="271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FBB7"/>
    <a:srgbClr val="0000FF"/>
    <a:srgbClr val="00FF00"/>
    <a:srgbClr val="9BBB59"/>
    <a:srgbClr val="EDFEEC"/>
    <a:srgbClr val="93FFEA"/>
    <a:srgbClr val="C0F6DA"/>
    <a:srgbClr val="FFEB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/>
            </a:lvl1pPr>
          </a:lstStyle>
          <a:p>
            <a:fld id="{792FB778-7971-4848-8944-B2CA3E4305D7}" type="datetimeFigureOut">
              <a:rPr lang="en-US" smtClean="0"/>
              <a:t>10-Aug-17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7" rIns="91435" bIns="457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35" tIns="45717" rIns="91435" bIns="4571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r">
              <a:defRPr sz="1200"/>
            </a:lvl1pPr>
          </a:lstStyle>
          <a:p>
            <a:fld id="{46CF9276-E23A-4C3F-BD89-3E4048B80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11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6813" y="1241425"/>
            <a:ext cx="4464050" cy="3348038"/>
          </a:xfrm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IN" alt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027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276-E23A-4C3F-BD89-3E4048B802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63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BFDD-004B-47CC-B123-1A98424F0257}" type="datetimeFigureOut">
              <a:rPr lang="en-US" smtClean="0"/>
              <a:t>10-Aug-17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AB4F-E989-4D74-AF52-09362B59C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2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BFDD-004B-47CC-B123-1A98424F0257}" type="datetimeFigureOut">
              <a:rPr lang="en-US" smtClean="0"/>
              <a:t>10-Aug-17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AB4F-E989-4D74-AF52-09362B59C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10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BFDD-004B-47CC-B123-1A98424F0257}" type="datetimeFigureOut">
              <a:rPr lang="en-US" smtClean="0"/>
              <a:t>10-Aug-17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AB4F-E989-4D74-AF52-09362B59C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26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BFDD-004B-47CC-B123-1A98424F0257}" type="datetimeFigureOut">
              <a:rPr lang="en-US" smtClean="0"/>
              <a:t>10-Aug-17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AB4F-E989-4D74-AF52-09362B59C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04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BFDD-004B-47CC-B123-1A98424F0257}" type="datetimeFigureOut">
              <a:rPr lang="en-US" smtClean="0"/>
              <a:t>10-Aug-17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AB4F-E989-4D74-AF52-09362B59C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81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BFDD-004B-47CC-B123-1A98424F0257}" type="datetimeFigureOut">
              <a:rPr lang="en-US" smtClean="0"/>
              <a:t>10-Aug-17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AB4F-E989-4D74-AF52-09362B59C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86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BFDD-004B-47CC-B123-1A98424F0257}" type="datetimeFigureOut">
              <a:rPr lang="en-US" smtClean="0"/>
              <a:t>10-Aug-17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AB4F-E989-4D74-AF52-09362B59C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84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BFDD-004B-47CC-B123-1A98424F0257}" type="datetimeFigureOut">
              <a:rPr lang="en-US" smtClean="0"/>
              <a:t>10-Aug-17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AB4F-E989-4D74-AF52-09362B59C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93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BFDD-004B-47CC-B123-1A98424F0257}" type="datetimeFigureOut">
              <a:rPr lang="en-US" smtClean="0"/>
              <a:t>10-Aug-17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AB4F-E989-4D74-AF52-09362B59C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71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BFDD-004B-47CC-B123-1A98424F0257}" type="datetimeFigureOut">
              <a:rPr lang="en-US" smtClean="0"/>
              <a:t>10-Aug-17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AB4F-E989-4D74-AF52-09362B59C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0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BFDD-004B-47CC-B123-1A98424F0257}" type="datetimeFigureOut">
              <a:rPr lang="en-US" smtClean="0"/>
              <a:t>10-Aug-17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AB4F-E989-4D74-AF52-09362B59C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24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1BFDD-004B-47CC-B123-1A98424F0257}" type="datetimeFigureOut">
              <a:rPr lang="en-US" smtClean="0"/>
              <a:t>10-Aug-17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FAB4F-E989-4D74-AF52-09362B59C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74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19200"/>
            <a:ext cx="5758489" cy="4952662"/>
          </a:xfrm>
          <a:prstGeom prst="rect">
            <a:avLst/>
          </a:prstGeom>
        </p:spPr>
      </p:pic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97827" y="316958"/>
            <a:ext cx="872783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IN" altLang="en-US" sz="2000" b="1" dirty="0">
                <a:solidFill>
                  <a:srgbClr val="C00000"/>
                </a:solidFill>
                <a:latin typeface="Arial Rounded MT Bold" pitchFamily="34" charset="0"/>
              </a:rPr>
              <a:t>GOVERNMENT OF </a:t>
            </a:r>
            <a:r>
              <a:rPr lang="en-IN" altLang="en-US" sz="2000" b="1" dirty="0" smtClean="0">
                <a:solidFill>
                  <a:srgbClr val="C00000"/>
                </a:solidFill>
                <a:latin typeface="Arial Rounded MT Bold" pitchFamily="34" charset="0"/>
              </a:rPr>
              <a:t>TELANGANA</a:t>
            </a:r>
          </a:p>
          <a:p>
            <a:pPr algn="ctr"/>
            <a:r>
              <a:rPr lang="en-IN" altLang="en-US" sz="2800" b="1" dirty="0" smtClean="0">
                <a:solidFill>
                  <a:srgbClr val="000066"/>
                </a:solidFill>
                <a:latin typeface="Arial Rounded MT Bold" pitchFamily="34" charset="0"/>
                <a:ea typeface="Tahoma" pitchFamily="34" charset="0"/>
                <a:cs typeface="Tahoma" pitchFamily="34" charset="0"/>
              </a:rPr>
              <a:t>GROUND WATER DEPARTMENT</a:t>
            </a:r>
            <a:endParaRPr lang="en-IN" altLang="en-US" sz="3200" b="1" dirty="0">
              <a:solidFill>
                <a:srgbClr val="000066"/>
              </a:solidFill>
              <a:latin typeface="Arial Rounded MT Bold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942" y="309285"/>
            <a:ext cx="804255" cy="8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97827" y="155579"/>
            <a:ext cx="8727831" cy="6488113"/>
          </a:xfrm>
          <a:prstGeom prst="rect">
            <a:avLst/>
          </a:prstGeom>
          <a:noFill/>
          <a:ln w="53975" cmpd="thickThin" algn="ctr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16958"/>
            <a:ext cx="13080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2801" y="6171862"/>
            <a:ext cx="5572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WORLD </a:t>
            </a:r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BANK 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MISSION – 17</a:t>
            </a:r>
            <a:r>
              <a:rPr lang="en-US" sz="16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&amp; 18</a:t>
            </a:r>
            <a:r>
              <a:rPr lang="en-US" sz="16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AUGUST, 2017</a:t>
            </a:r>
            <a:endParaRPr lang="en-IN" sz="16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827" y="2922070"/>
            <a:ext cx="872783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NATIONAL HYDROLOGY PROJECT</a:t>
            </a:r>
            <a:endParaRPr lang="en-US" sz="48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240922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871417"/>
              </p:ext>
            </p:extLst>
          </p:nvPr>
        </p:nvGraphicFramePr>
        <p:xfrm>
          <a:off x="457200" y="609600"/>
          <a:ext cx="8382000" cy="524075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914400"/>
                <a:gridCol w="685800"/>
                <a:gridCol w="2738798"/>
                <a:gridCol w="717126"/>
                <a:gridCol w="818957"/>
                <a:gridCol w="830519"/>
                <a:gridCol w="702973"/>
                <a:gridCol w="973427"/>
              </a:tblGrid>
              <a:tr h="2388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S.No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Item Code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Item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physical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Progress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7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939" marR="389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B. Water </a:t>
                      </a: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Resources Information System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Times New Roman"/>
                        <a:cs typeface="Gautami"/>
                      </a:endParaRPr>
                    </a:p>
                  </a:txBody>
                  <a:tcPr marL="38939" marR="389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2016-17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2017-18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Completed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Process under way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Proposed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2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B2.4.01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Develop </a:t>
                      </a: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&amp; maintenance of the TSGWD website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939" marR="389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2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C. Water </a:t>
                      </a: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Resources Information and Planning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Times New Roman"/>
                        <a:cs typeface="Gautami"/>
                      </a:endParaRPr>
                    </a:p>
                  </a:txBody>
                  <a:tcPr marL="38939" marR="389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8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C2.1.01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Assessment of impact of urbanization on Groundwater Quality and Management of Groundwater in Greater Hyderabad Municipal Corporation Area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52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C2.2.05</a:t>
                      </a:r>
                      <a:endParaRPr lang="en-US" sz="12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Study to delineate basin wise subsurface geometry in 3D using existing data and evaluation of aquifer characteristics in Telangana region to develop comprehensive ground water Atlas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0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C2.4.01</a:t>
                      </a:r>
                      <a:endParaRPr lang="en-US" sz="12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Tanks as source for regional Groundwater Recharge, using Managed Aquifer Storage &amp; Recovery (ASR)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1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D. </a:t>
                      </a:r>
                      <a:r>
                        <a:rPr lang="en-US" sz="12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Institutions </a:t>
                      </a: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Capacity Enhancement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Times New Roman"/>
                        <a:cs typeface="Gautami"/>
                      </a:endParaRPr>
                    </a:p>
                  </a:txBody>
                  <a:tcPr marL="38939" marR="3893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8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C2.2.04,     D3.2.02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 create resource material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8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D4.1.03</a:t>
                      </a:r>
                      <a:endParaRPr lang="en-US" sz="12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Hiring technical and financial experts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39" marR="389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4800" y="76200"/>
            <a:ext cx="8534400" cy="338554"/>
          </a:xfrm>
          <a:prstGeom prst="rect">
            <a:avLst/>
          </a:prstGeom>
          <a:solidFill>
            <a:srgbClr val="FFEBFF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Physical Progress – Completed, Process under way proposed for 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Major  </a:t>
            </a:r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procurement items </a:t>
            </a:r>
            <a:endParaRPr lang="en-US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21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2400"/>
            <a:ext cx="8458200" cy="369332"/>
          </a:xfrm>
          <a:prstGeom prst="rect">
            <a:avLst/>
          </a:prstGeom>
          <a:solidFill>
            <a:srgbClr val="FFEBFF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7: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Status of Bid Documents for Major Procurement items 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977298"/>
              </p:ext>
            </p:extLst>
          </p:nvPr>
        </p:nvGraphicFramePr>
        <p:xfrm>
          <a:off x="380998" y="1143000"/>
          <a:ext cx="8382003" cy="272694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85802"/>
                <a:gridCol w="990600"/>
                <a:gridCol w="2895599"/>
                <a:gridCol w="1047751"/>
                <a:gridCol w="1047751"/>
                <a:gridCol w="1714500"/>
              </a:tblGrid>
              <a:tr h="400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S.No</a:t>
                      </a:r>
                      <a:endParaRPr lang="en-US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Item Code</a:t>
                      </a:r>
                      <a:endParaRPr lang="en-US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Item </a:t>
                      </a:r>
                      <a:endParaRPr lang="en-US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Floated </a:t>
                      </a:r>
                      <a:endParaRPr lang="en-US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Ready to be Floated </a:t>
                      </a:r>
                      <a:endParaRPr lang="en-US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Under Preparation </a:t>
                      </a:r>
                      <a:endParaRPr lang="en-US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15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Water Resources Data Monitoring System</a:t>
                      </a:r>
                      <a:endParaRPr lang="en-US" sz="15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5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5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5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15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Water Resources Information System </a:t>
                      </a:r>
                      <a:endParaRPr lang="en-US" sz="15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5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5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5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3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15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Water Resources Information and Planning</a:t>
                      </a:r>
                      <a:endParaRPr lang="en-US" sz="15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5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5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5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4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en-US" sz="15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Institutions Capacity Enhancement</a:t>
                      </a:r>
                      <a:endParaRPr lang="en-US" sz="15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5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5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5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5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</a:t>
                      </a:r>
                      <a:endParaRPr lang="en-US" sz="15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5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5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15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5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534400" cy="369332"/>
          </a:xfrm>
          <a:prstGeom prst="rect">
            <a:avLst/>
          </a:prstGeom>
          <a:solidFill>
            <a:srgbClr val="FFEBFF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Status of Various Studies/ PDS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528095"/>
              </p:ext>
            </p:extLst>
          </p:nvPr>
        </p:nvGraphicFramePr>
        <p:xfrm>
          <a:off x="304799" y="838200"/>
          <a:ext cx="8458201" cy="584301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09601"/>
                <a:gridCol w="2819400"/>
                <a:gridCol w="1219200"/>
                <a:gridCol w="3810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S.No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PDS Title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Proposed in collaboration  with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Status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BBB5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Assessment of impact of urbanization on Groundwater Quality and  Management of Groundwater in Greater Hyderabad Municipal Corporation Area</a:t>
                      </a:r>
                      <a:endParaRPr lang="en-US" sz="12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NGRI</a:t>
                      </a:r>
                      <a:endParaRPr lang="en-US" sz="12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Prepared proposals on </a:t>
                      </a:r>
                      <a:r>
                        <a:rPr lang="en-US" sz="1200" baseline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the study in consultation with NGRI and submitted to NIH. Revised the proposals as per the suggestions of NIH and submitted the revised proposals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Tanks as source for regional Groundwater Recharge, using  Managed Aquifer Storage &amp; Recovery (ASR)</a:t>
                      </a:r>
                      <a:endParaRPr lang="en-US" sz="12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IIT H</a:t>
                      </a:r>
                      <a:endParaRPr lang="en-US" sz="12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Prepared proposals on </a:t>
                      </a:r>
                      <a:r>
                        <a:rPr lang="en-US" sz="1200" baseline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the study in consultation with IITH and submitted to NIH. Revised the proposals as per the suggestions of NIH and submitted the revised proposals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Study to delineate basin wise Subsurface geometry in 3D using existing data and Evaluation of Aquifer characteristics in Telangana region to develop a comprehensive Ground Water Atlas</a:t>
                      </a:r>
                      <a:endParaRPr lang="en-US" sz="12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Consultancy Services</a:t>
                      </a:r>
                      <a:endParaRPr lang="en-US" sz="12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Under</a:t>
                      </a:r>
                      <a:r>
                        <a:rPr lang="en-US" sz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Preparation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Proposed to evaluate aquifer parameters in different geological formations of the state to assess GW resources more accurately since the Groundwater Extraction shifted from the unconfined conditions to semi confined / confined conditions. </a:t>
                      </a:r>
                      <a:r>
                        <a:rPr lang="en-US" sz="1200" baseline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Groundwater ATLAS will be prepared.</a:t>
                      </a:r>
                      <a:endParaRPr lang="en-US" sz="1200" dirty="0" smtClean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Comprehensive Assessment of Groundwater Resources for management in upcoming smart city, Warangal town</a:t>
                      </a:r>
                      <a:endParaRPr lang="en-US" sz="12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NIH,</a:t>
                      </a:r>
                      <a:r>
                        <a:rPr lang="en-US" sz="12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Kakinada</a:t>
                      </a:r>
                      <a:endParaRPr lang="en-US" sz="12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Planned in 2018-19</a:t>
                      </a:r>
                      <a:endParaRPr lang="en-US" sz="1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Impact of sand mining on  Groundwater in parts of </a:t>
                      </a:r>
                      <a:r>
                        <a:rPr lang="en-US" sz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Manjira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River Basin</a:t>
                      </a:r>
                      <a:endParaRPr lang="en-US" sz="12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NIH,</a:t>
                      </a:r>
                      <a:r>
                        <a:rPr lang="en-US" sz="12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Belgaum</a:t>
                      </a:r>
                      <a:endParaRPr lang="en-US" sz="12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Planned in 2018-19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Study on Impact of </a:t>
                      </a:r>
                      <a:r>
                        <a:rPr lang="en-US" sz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Artificila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Recharge on Ground Water Regime</a:t>
                      </a:r>
                      <a:endParaRPr lang="en-US" sz="12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JNTUH</a:t>
                      </a:r>
                    </a:p>
                    <a:p>
                      <a:pPr algn="l"/>
                      <a:endParaRPr lang="en-US" sz="12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Planned in 2018-19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Groundwater Model development in micro basin of Hard rock in Krishna  and Godavari River Basins of Telangana</a:t>
                      </a:r>
                      <a:endParaRPr lang="en-US" sz="12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MoWR</a:t>
                      </a:r>
                      <a:endParaRPr lang="en-US" sz="12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Proposed under River Basin Planning for State – </a:t>
                      </a:r>
                    </a:p>
                    <a:p>
                      <a:pPr algn="l"/>
                      <a:r>
                        <a:rPr lang="en-US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GW </a:t>
                      </a:r>
                      <a:r>
                        <a:rPr lang="en-US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componant</a:t>
                      </a:r>
                      <a:endParaRPr lang="en-US" sz="1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51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8153400" cy="400110"/>
          </a:xfrm>
          <a:prstGeom prst="rect">
            <a:avLst/>
          </a:prstGeom>
          <a:solidFill>
            <a:srgbClr val="FFEBFF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Status of Data Entry in E-SWIS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95400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understood that E-SWIS is for surface water data information system.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Status of E-GEMS (for Groundwater) is yet to be known, sooner the system is available the data will be updated, however historical data has been computerized in excel format.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51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686800" cy="646331"/>
          </a:xfrm>
          <a:prstGeom prst="rect">
            <a:avLst/>
          </a:prstGeom>
          <a:solidFill>
            <a:srgbClr val="FFEBFF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10:   Status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Hydro met Station (Both GW&amp; SW) , Reconciliation with state,   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CGWB, CWC, IMD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etc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130197"/>
              </p:ext>
            </p:extLst>
          </p:nvPr>
        </p:nvGraphicFramePr>
        <p:xfrm>
          <a:off x="228600" y="990600"/>
          <a:ext cx="8686799" cy="524325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82737"/>
                <a:gridCol w="785382"/>
                <a:gridCol w="687539"/>
                <a:gridCol w="687539"/>
                <a:gridCol w="687539"/>
                <a:gridCol w="761582"/>
                <a:gridCol w="729849"/>
                <a:gridCol w="719272"/>
                <a:gridCol w="888514"/>
                <a:gridCol w="602920"/>
                <a:gridCol w="676963"/>
                <a:gridCol w="676963"/>
              </a:tblGrid>
              <a:tr h="362383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FORMAT FOR SUBMISSION OF DATA BY IMPLEMENTING AGENCIES FOR STRENGTHENING OF GROUNDWATER MONITORING NETWORK</a:t>
                      </a:r>
                      <a:br>
                        <a:rPr lang="en-US" sz="900" b="1" u="none" strike="noStrike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en-US" sz="9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Summary of Ground Water Network for Monitoring under National Hydrology Project</a:t>
                      </a:r>
                      <a:endParaRPr 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88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Monitoring Well Network Summary</a:t>
                      </a:r>
                      <a:endParaRPr 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Measurement Mode</a:t>
                      </a:r>
                      <a:endParaRPr 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73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Aquifer </a:t>
                      </a:r>
                      <a:endParaRPr 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No of Existing Monitoring Stations</a:t>
                      </a:r>
                      <a:br>
                        <a:rPr lang="en-US" sz="900" b="1" u="none" strike="noStrike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Type of Monitoring Stations</a:t>
                      </a:r>
                      <a:endParaRPr 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Proposed No of Monitoring Stations in NHP</a:t>
                      </a:r>
                      <a:endParaRPr 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Proposed No of Monitoring Stations in NHP</a:t>
                      </a:r>
                      <a:endParaRPr 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Total no of Monitoring Station (Existing + Proposed in NHP)</a:t>
                      </a:r>
                      <a:endParaRPr 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No of Stations (for WL Monitoring Only)</a:t>
                      </a:r>
                      <a:endParaRPr 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No of Stations (for WL &amp; WQ Monitoring)</a:t>
                      </a:r>
                      <a:endParaRPr 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Manual </a:t>
                      </a:r>
                      <a:endParaRPr 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DWLR</a:t>
                      </a:r>
                      <a:endParaRPr 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DWLR with Telemetry</a:t>
                      </a:r>
                      <a:endParaRPr 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DWLR with Telemetry</a:t>
                      </a:r>
                      <a:endParaRPr 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>
                    <a:solidFill>
                      <a:srgbClr val="92D050"/>
                    </a:solidFill>
                  </a:tcPr>
                </a:tc>
              </a:tr>
              <a:tr h="2908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(DW /  PZ)</a:t>
                      </a:r>
                      <a:endParaRPr 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DW</a:t>
                      </a:r>
                      <a:endParaRPr 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 PZ</a:t>
                      </a:r>
                      <a:endParaRPr 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(Existing)</a:t>
                      </a:r>
                      <a:endParaRPr 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(Existing)</a:t>
                      </a:r>
                      <a:endParaRPr 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(Proposed)</a:t>
                      </a:r>
                      <a:endParaRPr 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>
                    <a:solidFill>
                      <a:srgbClr val="92D050"/>
                    </a:solidFill>
                  </a:tcPr>
                </a:tc>
              </a:tr>
              <a:tr h="3284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solidFill>
                            <a:srgbClr val="0000FF"/>
                          </a:solidFill>
                          <a:effectLst/>
                        </a:rPr>
                        <a:t>1</a:t>
                      </a:r>
                      <a:endParaRPr lang="en-US" sz="900" b="1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solidFill>
                            <a:srgbClr val="0000FF"/>
                          </a:solidFill>
                          <a:effectLst/>
                        </a:rPr>
                        <a:t>2</a:t>
                      </a:r>
                      <a:endParaRPr lang="en-US" sz="900" b="1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3</a:t>
                      </a:r>
                      <a:endParaRPr 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solidFill>
                            <a:srgbClr val="0000FF"/>
                          </a:solidFill>
                          <a:effectLst/>
                        </a:rPr>
                        <a:t>4</a:t>
                      </a:r>
                      <a:endParaRPr lang="en-US" sz="900" b="1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solidFill>
                            <a:srgbClr val="0000FF"/>
                          </a:solidFill>
                          <a:effectLst/>
                        </a:rPr>
                        <a:t>5</a:t>
                      </a:r>
                      <a:endParaRPr lang="en-US" sz="900" b="1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Col.6 = Col 2 + Col.5</a:t>
                      </a:r>
                      <a:endParaRPr 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7</a:t>
                      </a:r>
                      <a:endParaRPr 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8</a:t>
                      </a:r>
                      <a:endParaRPr 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Col.9 = Col.6 - (Col.11+Col.12)</a:t>
                      </a:r>
                      <a:endParaRPr 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10</a:t>
                      </a:r>
                      <a:endParaRPr 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solidFill>
                            <a:srgbClr val="0000FF"/>
                          </a:solidFill>
                          <a:effectLst/>
                        </a:rPr>
                        <a:t>11</a:t>
                      </a:r>
                      <a:endParaRPr lang="en-US" sz="900" b="1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12</a:t>
                      </a:r>
                      <a:endParaRPr 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>
                    <a:solidFill>
                      <a:srgbClr val="92D050"/>
                    </a:solidFill>
                  </a:tcPr>
                </a:tc>
              </a:tr>
              <a:tr h="5873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Shallow (phreatic -(&lt; 50 m bgl))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en-US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en-US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CGWB 165</a:t>
                      </a:r>
                      <a:br>
                        <a:rPr lang="en-US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en-US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en-US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PZ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rgbClr val="0000FF"/>
                          </a:solidFill>
                          <a:effectLst/>
                        </a:rPr>
                        <a:t>877  * </a:t>
                      </a:r>
                      <a:br>
                        <a:rPr lang="en-US" sz="1000" u="none" strike="noStrike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en-US" sz="1000" u="none" strike="noStrike">
                          <a:solidFill>
                            <a:srgbClr val="0000FF"/>
                          </a:solidFill>
                          <a:effectLst/>
                        </a:rPr>
                        <a:t>(PIP - 800)</a:t>
                      </a:r>
                      <a:endParaRPr lang="en-US" sz="10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545 +  proposed **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545 + proposed **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rgbClr val="0000FF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966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rgbClr val="0000FF"/>
                          </a:solidFill>
                          <a:effectLst/>
                        </a:rPr>
                        <a:t>30</a:t>
                      </a:r>
                      <a:endParaRPr lang="en-US" sz="10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rgbClr val="0000FF"/>
                          </a:solidFill>
                          <a:effectLst/>
                        </a:rPr>
                        <a:t>900</a:t>
                      </a:r>
                      <a:endParaRPr lang="en-US" sz="10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/>
                </a:tc>
              </a:tr>
              <a:tr h="2095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SGWD - 380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10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rgbClr val="0000FF"/>
                          </a:solidFill>
                          <a:effectLst/>
                        </a:rPr>
                        <a:t>Sub Total</a:t>
                      </a:r>
                      <a:endParaRPr lang="en-US" sz="1000" b="1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545</a:t>
                      </a:r>
                      <a:endParaRPr lang="en-US" sz="10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18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rgbClr val="0000FF"/>
                          </a:solidFill>
                          <a:effectLst/>
                        </a:rPr>
                        <a:t>Deep (Confined/ semi-confined (&gt;51m bgl))</a:t>
                      </a:r>
                      <a:endParaRPr lang="en-US" sz="10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en-US" sz="1000" u="none" strike="noStrike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en-US" sz="1000" u="none" strike="noStrike">
                          <a:solidFill>
                            <a:srgbClr val="0000FF"/>
                          </a:solidFill>
                          <a:effectLst/>
                        </a:rPr>
                        <a:t>CGWB - 212</a:t>
                      </a:r>
                      <a:br>
                        <a:rPr lang="en-US" sz="1000" u="none" strike="noStrike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en-US" sz="10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rgbClr val="0000FF"/>
                          </a:solidFill>
                          <a:effectLst/>
                        </a:rPr>
                        <a:t>PZ</a:t>
                      </a:r>
                      <a:endParaRPr lang="en-US" sz="10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rgbClr val="0000FF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689 + proposed **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689 + proposed **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rgbClr val="0000FF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29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SGWD - 477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rgbClr val="0000FF"/>
                          </a:solidFill>
                          <a:effectLst/>
                        </a:rPr>
                        <a:t>Sub Total</a:t>
                      </a:r>
                      <a:endParaRPr lang="en-US" sz="1000" b="1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689</a:t>
                      </a:r>
                      <a:endParaRPr lang="en-US" sz="10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37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rgbClr val="0000FF"/>
                          </a:solidFill>
                          <a:effectLst/>
                        </a:rPr>
                        <a:t>Grand Total</a:t>
                      </a:r>
                      <a:endParaRPr lang="en-US" sz="1000" b="1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marL="0" indent="1588" algn="ctr" fontAlgn="ctr">
                        <a:buAutoNum type="arabicPlain" startAt="1234"/>
                      </a:pPr>
                      <a:r>
                        <a:rPr lang="en-US" sz="10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 / </a:t>
                      </a:r>
                      <a:r>
                        <a:rPr lang="en-US" sz="10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1019 *</a:t>
                      </a:r>
                      <a:r>
                        <a:rPr lang="en-US" sz="10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en-US" sz="10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en-US" sz="10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(considered</a:t>
                      </a:r>
                      <a:r>
                        <a:rPr lang="en-US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)</a:t>
                      </a:r>
                      <a:endParaRPr lang="en-US" sz="10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rgbClr val="0000FF"/>
                          </a:solidFill>
                          <a:effectLst/>
                        </a:rPr>
                        <a:t>877 </a:t>
                      </a:r>
                      <a:br>
                        <a:rPr lang="en-US" sz="1000" u="none" strike="noStrike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en-US" sz="1000" u="none" strike="noStrike">
                          <a:solidFill>
                            <a:srgbClr val="0000FF"/>
                          </a:solidFill>
                          <a:effectLst/>
                        </a:rPr>
                        <a:t>(PIP - 800)</a:t>
                      </a:r>
                      <a:endParaRPr lang="en-US" sz="1000" b="1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rgbClr val="0000FF"/>
                          </a:solidFill>
                          <a:effectLst/>
                        </a:rPr>
                        <a:t>1896</a:t>
                      </a:r>
                      <a:endParaRPr lang="en-US" sz="1000" b="1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rgbClr val="0000FF"/>
                          </a:solidFill>
                          <a:effectLst/>
                        </a:rPr>
                        <a:t>966</a:t>
                      </a:r>
                      <a:endParaRPr lang="en-US" sz="1000" b="1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30</a:t>
                      </a:r>
                      <a:endParaRPr lang="en-US" sz="10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900</a:t>
                      </a:r>
                      <a:endParaRPr lang="en-US" sz="10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/>
                </a:tc>
              </a:tr>
              <a:tr h="151072"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5341" marR="5341" marT="5341" marB="0" anchor="ctr"/>
                </a:tc>
              </a:tr>
              <a:tr h="543575">
                <a:tc gridSpan="12"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* Existing </a:t>
                      </a:r>
                      <a:r>
                        <a:rPr lang="en-US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effective monitoring network considered to cover @ 3 per Groundwater assessment unit. The remaining monitoring stations are additional in some of the Groundwater assessment units. </a:t>
                      </a:r>
                      <a:r>
                        <a:rPr lang="en-US" sz="10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1019 </a:t>
                      </a:r>
                      <a:r>
                        <a:rPr lang="en-US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excludes piezometers ( 215 in number) , where more than three are existing in watersheds.</a:t>
                      </a:r>
                      <a:br>
                        <a:rPr lang="en-US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en-US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** No. of proposed shallow/deep PZs will be </a:t>
                      </a:r>
                      <a:r>
                        <a:rPr lang="en-US" sz="1000" u="none" strike="noStrike" dirty="0" err="1">
                          <a:solidFill>
                            <a:srgbClr val="0000FF"/>
                          </a:solidFill>
                          <a:effectLst/>
                        </a:rPr>
                        <a:t>finalised</a:t>
                      </a:r>
                      <a:r>
                        <a:rPr lang="en-US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 after site selections </a:t>
                      </a:r>
                      <a:r>
                        <a:rPr lang="en-US" sz="1000" u="none" strike="noStrike" dirty="0" err="1" smtClean="0">
                          <a:solidFill>
                            <a:srgbClr val="0000FF"/>
                          </a:solidFill>
                          <a:effectLst/>
                        </a:rPr>
                        <a:t>carriedout</a:t>
                      </a:r>
                      <a:endParaRPr lang="en-US" sz="1000" u="none" strike="noStrike" dirty="0" smtClean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marL="171450" indent="-171450" algn="l" fontAlgn="t">
                        <a:buFont typeface="Wingdings" panose="05000000000000000000" pitchFamily="2" charset="2"/>
                        <a:buChar char="Ø"/>
                      </a:pPr>
                      <a:r>
                        <a:rPr lang="en-US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Data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 integration is done in consultation with CGWB, Hyderabad. The proposed network @ 3 Piezometers per Groundwater Assessment unit. Both </a:t>
                      </a:r>
                      <a:r>
                        <a:rPr lang="en-US" sz="1000" b="0" i="0" u="none" strike="noStrike" baseline="0" dirty="0" err="1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existing+proposed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 is </a:t>
                      </a:r>
                      <a:r>
                        <a:rPr lang="en-US" sz="1000" b="0" i="0" u="none" strike="noStrike" baseline="0" dirty="0" err="1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finalised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 and presented during Sub-Committee review meeting at Chennai.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341" marR="5341" marT="5341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228"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CGWB- Central Ground Water Board, SG - State Ground Water </a:t>
                      </a:r>
                      <a:r>
                        <a:rPr lang="en-US" sz="1000" u="none" strike="noStrike" dirty="0" err="1">
                          <a:solidFill>
                            <a:srgbClr val="0000FF"/>
                          </a:solidFill>
                          <a:effectLst/>
                        </a:rPr>
                        <a:t>Dept</a:t>
                      </a:r>
                      <a:r>
                        <a:rPr lang="en-US" sz="1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, PIP - Project Implementation Plan</a:t>
                      </a:r>
                      <a:endParaRPr lang="en-US" sz="1000" b="0" i="1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341" marR="5341" marT="534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341" marR="5341" marT="534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341" marR="5341" marT="534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341" marR="5341" marT="5341" marB="0" anchor="b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 flipH="1">
            <a:off x="7810499" y="6400800"/>
            <a:ext cx="1104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Contd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49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458200" cy="58641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H="1">
            <a:off x="7658100" y="6400800"/>
            <a:ext cx="1104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Contd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72665"/>
            <a:ext cx="2895600" cy="197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76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" t="1139" r="1369" b="1724"/>
          <a:stretch/>
        </p:blipFill>
        <p:spPr>
          <a:xfrm>
            <a:off x="89472" y="272143"/>
            <a:ext cx="8875585" cy="624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9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534400" cy="400110"/>
          </a:xfrm>
          <a:prstGeom prst="rect">
            <a:avLst/>
          </a:prstGeom>
          <a:solidFill>
            <a:srgbClr val="FFEBFF"/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11:  Status 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State WRIS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24677"/>
            <a:ext cx="8534400" cy="25853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Government of Telangana State is planning to develop State WRIS in coordination with CGG and NRSC.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9BBB59"/>
                </a:solidFill>
                <a:latin typeface="Times New Roman" pitchFamily="18" charset="0"/>
                <a:cs typeface="Times New Roman" pitchFamily="18" charset="0"/>
              </a:rPr>
              <a:t>Irrigation, Groundwater and other Line departments </a:t>
            </a:r>
            <a:r>
              <a:rPr lang="en-US" b="1" dirty="0" err="1" smtClean="0">
                <a:solidFill>
                  <a:srgbClr val="9BBB59"/>
                </a:solidFill>
                <a:latin typeface="Times New Roman" pitchFamily="18" charset="0"/>
                <a:cs typeface="Times New Roman" pitchFamily="18" charset="0"/>
              </a:rPr>
              <a:t>i.e</a:t>
            </a:r>
            <a:r>
              <a:rPr lang="en-US" b="1" dirty="0" smtClean="0">
                <a:solidFill>
                  <a:srgbClr val="9BBB59"/>
                </a:solidFill>
                <a:latin typeface="Times New Roman" pitchFamily="18" charset="0"/>
                <a:cs typeface="Times New Roman" pitchFamily="18" charset="0"/>
              </a:rPr>
              <a:t> Agriculture, planning etc. are updating their respective data into the system.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Ground Water Department has shared the GW historical data and requested to incorporate two tier system for data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updation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from field itself which will have facility of data entry and validation levels.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81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369874"/>
            <a:ext cx="8458200" cy="175432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en-IN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Registration of IA into the system is </a:t>
            </a:r>
            <a:r>
              <a:rPr lang="en-I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completed under PFMS Portal </a:t>
            </a:r>
            <a:endParaRPr lang="en-IN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n-IN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Filing of </a:t>
            </a:r>
            <a:r>
              <a:rPr lang="en-IN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expenditure </a:t>
            </a:r>
            <a:r>
              <a:rPr lang="en-IN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was  </a:t>
            </a:r>
            <a:r>
              <a:rPr lang="en-IN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initiated </a:t>
            </a:r>
            <a:r>
              <a:rPr lang="en-IN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under  </a:t>
            </a:r>
            <a:r>
              <a:rPr lang="en-IN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E-A-T </a:t>
            </a:r>
            <a:r>
              <a:rPr lang="en-IN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Module  of PFMS </a:t>
            </a:r>
            <a:r>
              <a:rPr lang="en-IN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portal</a:t>
            </a:r>
          </a:p>
          <a:p>
            <a:pPr lvl="0"/>
            <a:endParaRPr lang="en-US" b="1" dirty="0">
              <a:solidFill>
                <a:srgbClr val="9BBB59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n-I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Steps are being taken up by  IA to complete the process of expenditure filing and others aspects of EAT module by August-17.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92668"/>
            <a:ext cx="8458200" cy="369332"/>
          </a:xfrm>
          <a:prstGeom prst="rect">
            <a:avLst/>
          </a:prstGeom>
          <a:solidFill>
            <a:srgbClr val="FFEBFF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 : Status of Public Finance Management System( PFMS)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80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382000" cy="430887"/>
          </a:xfrm>
          <a:prstGeom prst="rect">
            <a:avLst/>
          </a:prstGeom>
          <a:solidFill>
            <a:srgbClr val="FFEBFF"/>
          </a:solidFill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 : 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Any other 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Issues</a:t>
            </a:r>
            <a:r>
              <a:rPr lang="en-US" sz="2200" b="1" dirty="0" smtClean="0">
                <a:solidFill>
                  <a:srgbClr val="C00000"/>
                </a:solidFill>
              </a:rPr>
              <a:t>         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887" y="1261408"/>
            <a:ext cx="8382000" cy="224676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World Bank Consultant has evaluated the e-procurement system adopted by the State Government. In the absence of e-procurement system do the IAs shall follow the normal tendering procedures as it was done during HP Phase-II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 the IA consider the rejuvenation/maintenance of CGWB working piezometers since the monitoring network is integrated. 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50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482642"/>
              </p:ext>
            </p:extLst>
          </p:nvPr>
        </p:nvGraphicFramePr>
        <p:xfrm>
          <a:off x="389138" y="1920240"/>
          <a:ext cx="8534400" cy="3718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46760"/>
                <a:gridCol w="5036302"/>
                <a:gridCol w="2751338"/>
              </a:tblGrid>
              <a:tr h="32721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S.No</a:t>
                      </a:r>
                      <a:endParaRPr lang="en-US" sz="16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Designation </a:t>
                      </a:r>
                      <a:endParaRPr lang="en-US" sz="16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Role in SPMU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6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23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Special Chief Secretary , I&amp; CAD Department , Government of Telangana, Hyderabad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NHP Project Coordinator</a:t>
                      </a:r>
                      <a:endParaRPr lang="en-US" sz="1600" kern="1200" dirty="0" smtClean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299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6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Engineer-in-Chief(I), I&amp;CAD Department, Jalasoudha, Hyderabad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Project Formulation &amp; Monitoring Officer </a:t>
                      </a:r>
                      <a:endParaRPr lang="en-US" sz="16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647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6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Chief Engineer, Surface water , (Hydrology &amp; Investigation) , I&amp;CAD Department, Jalasoudha , Hyderabad   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NHP Nodal Officer(IA), Surface Water </a:t>
                      </a:r>
                      <a:endParaRPr lang="en-US" sz="16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7342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Director, State Ground water Department , </a:t>
                      </a:r>
                      <a:r>
                        <a:rPr lang="en-IN" sz="16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Chinthala</a:t>
                      </a:r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6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Basti</a:t>
                      </a:r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Hyderabad 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NHP Nodal Officer(IA), 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Groundwater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647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6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Superintending Engineer, I&amp;CAD Department, Surface water(Hydrology),</a:t>
                      </a:r>
                      <a:r>
                        <a:rPr lang="en-IN" sz="16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600" kern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Jalasoudha, Hyderabad</a:t>
                      </a:r>
                      <a:endParaRPr lang="en-US" sz="1600" kern="1200" dirty="0" smtClean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Unit Officer and Convener of  SPMU</a:t>
                      </a:r>
                    </a:p>
                    <a:p>
                      <a:endParaRPr lang="en-US" sz="16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78781" y="224135"/>
            <a:ext cx="8534400" cy="400110"/>
          </a:xfrm>
          <a:prstGeom prst="rect">
            <a:avLst/>
          </a:prstGeom>
          <a:solidFill>
            <a:srgbClr val="FFEBFF"/>
          </a:solidFill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Details 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SPMU(Position), Staff strength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877669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State Project Monitoring Unit  at State level in Telangana state  is Constituted  with the  following dedicated  Staff to monitor NHP activities of both Surface and Ground Water Departments.</a:t>
            </a:r>
            <a:endParaRPr lang="en-US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48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609599"/>
            <a:ext cx="8534400" cy="2057401"/>
          </a:xfrm>
          <a:prstGeom prst="rect">
            <a:avLst/>
          </a:prstGeom>
          <a:solidFill>
            <a:srgbClr val="FFEBFF"/>
          </a:solidFill>
          <a:ln w="25400">
            <a:prstDash val="solid"/>
          </a:ln>
          <a:effectLst>
            <a:outerShdw blurRad="50800" dist="25400" dir="54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8566" y="694994"/>
            <a:ext cx="2209800" cy="64631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18" tIns="45710" rIns="91418" bIns="45710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Project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Coordinator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(Principal Secretary, I&amp;CAD Dept.)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100" y="1461854"/>
            <a:ext cx="2019300" cy="4990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18" tIns="45710" rIns="91418" bIns="45710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Nodal Officer GW</a:t>
            </a:r>
          </a:p>
          <a:p>
            <a:pPr algn="ctr"/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(Director, GWD)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98202" y="1371600"/>
            <a:ext cx="1988598" cy="6770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18" tIns="45710" rIns="91418" bIns="45710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Nodal Officer SW</a:t>
            </a:r>
          </a:p>
          <a:p>
            <a:pPr algn="ctr"/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(CE,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Hydrology &amp; Investigation)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399" y="1461854"/>
            <a:ext cx="3537752" cy="4924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18" tIns="45710" rIns="91418" bIns="45710" rtlCol="0">
            <a:spAutoFit/>
          </a:bodyPr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Project Formulation &amp; Monitoring Officer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(ENC - Irrigation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98" name="Straight Arrow Connector 97"/>
          <p:cNvCxnSpPr>
            <a:endCxn id="10" idx="0"/>
          </p:cNvCxnSpPr>
          <p:nvPr/>
        </p:nvCxnSpPr>
        <p:spPr>
          <a:xfrm>
            <a:off x="4588275" y="1341305"/>
            <a:ext cx="0" cy="120549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2133600" y="152400"/>
            <a:ext cx="4762962" cy="36933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Details of SPMU &amp; Ground Water PMU</a:t>
            </a:r>
            <a:endParaRPr lang="en-IN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482268" y="2133600"/>
            <a:ext cx="2209800" cy="461645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18" tIns="45710" rIns="91418" bIns="45710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Superintendent Engineer</a:t>
            </a:r>
          </a:p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along with NHP Unit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527675" y="694994"/>
            <a:ext cx="91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SPMU</a:t>
            </a:r>
            <a:endParaRPr lang="en-IN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0" name="Straight Arrow Connector 19"/>
          <p:cNvCxnSpPr>
            <a:stCxn id="9" idx="1"/>
            <a:endCxn id="10" idx="3"/>
          </p:cNvCxnSpPr>
          <p:nvPr/>
        </p:nvCxnSpPr>
        <p:spPr>
          <a:xfrm flipH="1" flipV="1">
            <a:off x="6357151" y="1708065"/>
            <a:ext cx="341051" cy="2080"/>
          </a:xfrm>
          <a:prstGeom prst="straightConnector1">
            <a:avLst/>
          </a:prstGeom>
          <a:ln w="15875">
            <a:solidFill>
              <a:srgbClr val="C00000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0" idx="1"/>
            <a:endCxn id="7" idx="3"/>
          </p:cNvCxnSpPr>
          <p:nvPr/>
        </p:nvCxnSpPr>
        <p:spPr>
          <a:xfrm flipH="1">
            <a:off x="2438400" y="1708216"/>
            <a:ext cx="380999" cy="3007"/>
          </a:xfrm>
          <a:prstGeom prst="straightConnector1">
            <a:avLst/>
          </a:prstGeom>
          <a:ln w="15875">
            <a:solidFill>
              <a:srgbClr val="C00000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2"/>
            <a:endCxn id="49" idx="0"/>
          </p:cNvCxnSpPr>
          <p:nvPr/>
        </p:nvCxnSpPr>
        <p:spPr>
          <a:xfrm flipH="1">
            <a:off x="4587168" y="1954276"/>
            <a:ext cx="1107" cy="179324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408908" y="3797175"/>
            <a:ext cx="1714501" cy="5539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18" tIns="45710" rIns="91418" bIns="45710" rtlCol="0">
            <a:spAutoFit/>
          </a:bodyPr>
          <a:lstStyle/>
          <a:p>
            <a:pPr algn="ctr"/>
            <a:r>
              <a:rPr lang="en-US" sz="1600" b="1" dirty="0" smtClean="0"/>
              <a:t>DGWO</a:t>
            </a:r>
          </a:p>
          <a:p>
            <a:pPr algn="ctr"/>
            <a:r>
              <a:rPr lang="en-US" sz="1400" b="1" dirty="0" smtClean="0"/>
              <a:t>( 31 District units )</a:t>
            </a:r>
            <a:endParaRPr lang="en-US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408905" y="4357760"/>
            <a:ext cx="1714503" cy="4924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18" tIns="45710" rIns="91418" bIns="45710" rtlCol="0">
            <a:spAutoFit/>
          </a:bodyPr>
          <a:lstStyle/>
          <a:p>
            <a:pPr algn="ctr"/>
            <a:r>
              <a:rPr lang="en-US" sz="1400" b="1" dirty="0" smtClean="0"/>
              <a:t>Field Officers</a:t>
            </a:r>
            <a:endParaRPr lang="en-US" sz="1400" b="1" dirty="0"/>
          </a:p>
          <a:p>
            <a:pPr algn="ctr"/>
            <a:r>
              <a:rPr lang="en-US" sz="1100" b="1" dirty="0"/>
              <a:t>(Project </a:t>
            </a:r>
            <a:r>
              <a:rPr lang="en-US" sz="1100" b="1" dirty="0" smtClean="0"/>
              <a:t>Implementation)</a:t>
            </a:r>
            <a:endParaRPr lang="en-US" sz="11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5405882" y="4887000"/>
            <a:ext cx="1714503" cy="523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18" tIns="45710" rIns="91418" bIns="45710" rtlCol="0">
            <a:spAutoFit/>
          </a:bodyPr>
          <a:lstStyle/>
          <a:p>
            <a:pPr algn="ctr"/>
            <a:r>
              <a:rPr lang="en-US" sz="1400" b="1" dirty="0" smtClean="0"/>
              <a:t>DEO</a:t>
            </a:r>
          </a:p>
          <a:p>
            <a:pPr algn="ctr"/>
            <a:r>
              <a:rPr lang="en-US" sz="1400" b="1" dirty="0" smtClean="0"/>
              <a:t>(to be filled)</a:t>
            </a:r>
            <a:endParaRPr lang="en-US" sz="14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5396331" y="3429000"/>
            <a:ext cx="1714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Field Unit</a:t>
            </a:r>
            <a:endParaRPr lang="en-IN" sz="1400" b="1" dirty="0">
              <a:solidFill>
                <a:srgbClr val="0000FF"/>
              </a:solidFill>
            </a:endParaRPr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777309"/>
            <a:ext cx="4406900" cy="3757505"/>
          </a:xfrm>
          <a:prstGeom prst="rect">
            <a:avLst/>
          </a:prstGeom>
        </p:spPr>
      </p:pic>
      <p:sp>
        <p:nvSpPr>
          <p:cNvPr id="102" name="Rectangle 101"/>
          <p:cNvSpPr/>
          <p:nvPr/>
        </p:nvSpPr>
        <p:spPr>
          <a:xfrm>
            <a:off x="5181600" y="3429001"/>
            <a:ext cx="2209800" cy="2183492"/>
          </a:xfrm>
          <a:prstGeom prst="rect">
            <a:avLst/>
          </a:prstGeom>
          <a:noFill/>
          <a:ln w="22225"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Arrow Connector 106"/>
          <p:cNvCxnSpPr>
            <a:stCxn id="99" idx="3"/>
          </p:cNvCxnSpPr>
          <p:nvPr/>
        </p:nvCxnSpPr>
        <p:spPr>
          <a:xfrm>
            <a:off x="4711699" y="4656062"/>
            <a:ext cx="510296" cy="407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53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1642" y="1219200"/>
            <a:ext cx="80113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Status of  Funds </a:t>
            </a:r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ecieved and Expenditure during  2016-17 . </a:t>
            </a:r>
            <a:endParaRPr lang="en-US"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68658" y="3413612"/>
            <a:ext cx="6705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Status of Funds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received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 Expenditure during  2017-18.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209490"/>
            <a:ext cx="8534400" cy="400110"/>
          </a:xfrm>
          <a:prstGeom prst="rect">
            <a:avLst/>
          </a:prstGeom>
          <a:solidFill>
            <a:srgbClr val="FFEBFF"/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Funds Received  (2016-17), (2017-18) and Expenditure till date year wise 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1260332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Rs. In Lakhs</a:t>
            </a:r>
            <a:endParaRPr lang="en-US" sz="11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2800" y="3588068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Rs. In Lakhs</a:t>
            </a:r>
            <a:endParaRPr lang="en-US" sz="11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640933"/>
              </p:ext>
            </p:extLst>
          </p:nvPr>
        </p:nvGraphicFramePr>
        <p:xfrm>
          <a:off x="609601" y="1644134"/>
          <a:ext cx="8001002" cy="14163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3197"/>
                <a:gridCol w="686002"/>
                <a:gridCol w="1103160"/>
                <a:gridCol w="1478003"/>
                <a:gridCol w="847837"/>
                <a:gridCol w="914400"/>
                <a:gridCol w="1405834"/>
                <a:gridCol w="1032569"/>
              </a:tblGrid>
              <a:tr h="925576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Sl.</a:t>
                      </a:r>
                      <a:b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Year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Opening Balance As </a:t>
                      </a: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on 1-4-2016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Receipts 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from GOI </a:t>
                      </a: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during 2016-17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Interest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Exp. Made </a:t>
                      </a:r>
                      <a:r>
                        <a:rPr lang="en-US" sz="1400" b="1" kern="1200" dirty="0" err="1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upto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31-3 -2017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Balance as on 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1-4-2017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2016-17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195.00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0.94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195.94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195.94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80078"/>
              </p:ext>
            </p:extLst>
          </p:nvPr>
        </p:nvGraphicFramePr>
        <p:xfrm>
          <a:off x="609600" y="3867433"/>
          <a:ext cx="8001000" cy="128820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2055"/>
                <a:gridCol w="751655"/>
                <a:gridCol w="1148173"/>
                <a:gridCol w="1336915"/>
                <a:gridCol w="774004"/>
                <a:gridCol w="774004"/>
                <a:gridCol w="1905994"/>
                <a:gridCol w="838200"/>
              </a:tblGrid>
              <a:tr h="7063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Sl.</a:t>
                      </a:r>
                      <a:b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Year</a:t>
                      </a:r>
                      <a:endParaRPr lang="en-US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Opening Balance As on</a:t>
                      </a:r>
                      <a:endParaRPr lang="en-US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1-4-2017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Receipts 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from GOI during 2017-18 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05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(First Tranche)</a:t>
                      </a:r>
                      <a:endParaRPr lang="en-US" sz="12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Interest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Exp. 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(up 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  July -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17 )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Balance </a:t>
                      </a:r>
                      <a:endParaRPr lang="en-US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067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2017-18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195.94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324.00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1.97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521.91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3.806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518.10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36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76200"/>
            <a:ext cx="8382000" cy="400110"/>
          </a:xfrm>
          <a:prstGeom prst="rect">
            <a:avLst/>
          </a:prstGeom>
          <a:solidFill>
            <a:srgbClr val="FFEBFF"/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Major Procurement Item in PIP(Item Code, item and amount)   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8172453" y="6438788"/>
            <a:ext cx="7921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000" i="1" dirty="0" err="1">
                <a:solidFill>
                  <a:srgbClr val="C00000"/>
                </a:solidFill>
              </a:rPr>
              <a:t>Contd</a:t>
            </a:r>
            <a:r>
              <a:rPr lang="en-US" sz="1000" i="1" dirty="0">
                <a:solidFill>
                  <a:srgbClr val="C00000"/>
                </a:solidFill>
              </a:rPr>
              <a:t>….</a:t>
            </a:r>
            <a:endParaRPr lang="en-US" sz="1400" i="1" dirty="0">
              <a:solidFill>
                <a:srgbClr val="C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114268"/>
              </p:ext>
            </p:extLst>
          </p:nvPr>
        </p:nvGraphicFramePr>
        <p:xfrm>
          <a:off x="304800" y="785813"/>
          <a:ext cx="8610600" cy="6055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052"/>
                <a:gridCol w="6858048"/>
                <a:gridCol w="771500"/>
              </a:tblGrid>
              <a:tr h="4239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Item Code</a:t>
                      </a:r>
                      <a:endParaRPr lang="en-IN" sz="13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Item</a:t>
                      </a:r>
                      <a:endParaRPr lang="en-IN" sz="13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Amount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(Rs.in</a:t>
                      </a:r>
                      <a:r>
                        <a:rPr lang="en-US" sz="1300" b="1" baseline="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Lakhs)</a:t>
                      </a:r>
                      <a:endParaRPr lang="en-IN" sz="13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842">
                <a:tc rowSpan="1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3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A.Water Resources Data Monitoring System </a:t>
                      </a:r>
                    </a:p>
                    <a:p>
                      <a:pPr marL="228600" indent="-22860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AutoNum type="alphaUcPeriod"/>
                      </a:pPr>
                      <a:endParaRPr lang="en-IN" sz="13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IN" sz="1300" b="1" dirty="0" smtClean="0">
                          <a:solidFill>
                            <a:srgbClr val="0000FF"/>
                          </a:solidFill>
                        </a:rPr>
                        <a:t>    </a:t>
                      </a:r>
                      <a:r>
                        <a:rPr lang="en-US" sz="1300" b="1" dirty="0" smtClean="0">
                          <a:solidFill>
                            <a:srgbClr val="0000FF"/>
                          </a:solidFill>
                        </a:rPr>
                        <a:t>Construction of PZs with Protection works to improve GW Monitoring Network in the state</a:t>
                      </a:r>
                      <a:endParaRPr lang="en-IN" sz="13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800.00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24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itchFamily="2" charset="2"/>
                        <a:buChar char="Ø"/>
                      </a:pPr>
                      <a:r>
                        <a:rPr lang="en-US" sz="1300" b="1" dirty="0" smtClean="0">
                          <a:solidFill>
                            <a:srgbClr val="00B050"/>
                          </a:solidFill>
                        </a:rPr>
                        <a:t>Real Time Data Acquisition System (RTDAS) for Groundwater Monitoring in the state,  PDS and DSS area.</a:t>
                      </a:r>
                      <a:endParaRPr lang="en-IN" sz="13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/>
                          <a:cs typeface="Gautami"/>
                        </a:rPr>
                        <a:t>1125.00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24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itchFamily="2" charset="2"/>
                        <a:buChar char="Ø"/>
                      </a:pPr>
                      <a:r>
                        <a:rPr lang="en-US" sz="1300" b="1" dirty="0" smtClean="0">
                          <a:solidFill>
                            <a:srgbClr val="0000FF"/>
                          </a:solidFill>
                        </a:rPr>
                        <a:t>Protection works for Piezometers drilled under HP-II and </a:t>
                      </a:r>
                      <a:r>
                        <a:rPr lang="en-US" sz="1300" b="1" dirty="0" err="1" smtClean="0">
                          <a:solidFill>
                            <a:srgbClr val="0000FF"/>
                          </a:solidFill>
                        </a:rPr>
                        <a:t>Rejuvanation</a:t>
                      </a:r>
                      <a:r>
                        <a:rPr lang="en-US" sz="1300" b="1" dirty="0" smtClean="0">
                          <a:solidFill>
                            <a:srgbClr val="0000FF"/>
                          </a:solidFill>
                        </a:rPr>
                        <a:t> of Existing piezometer for effective water level measurement in Piezometers constructed</a:t>
                      </a:r>
                      <a:endParaRPr lang="en-IN" sz="13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270.00</a:t>
                      </a:r>
                      <a:endParaRPr lang="en-IN" sz="13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84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itchFamily="2" charset="2"/>
                        <a:buChar char="Ø"/>
                      </a:pPr>
                      <a:r>
                        <a:rPr lang="en-IN" sz="1300" b="1" dirty="0" smtClean="0">
                          <a:solidFill>
                            <a:srgbClr val="00B050"/>
                          </a:solidFill>
                        </a:rPr>
                        <a:t>Civil works for Purpose Driven Studies, O&amp;M for</a:t>
                      </a:r>
                      <a:r>
                        <a:rPr lang="en-IN" sz="1300" b="1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IN" sz="1300" b="1" baseline="0" dirty="0" err="1" smtClean="0">
                          <a:solidFill>
                            <a:srgbClr val="00B050"/>
                          </a:solidFill>
                        </a:rPr>
                        <a:t>piezometers</a:t>
                      </a:r>
                      <a:r>
                        <a:rPr lang="en-IN" sz="1300" b="1" baseline="0" dirty="0" smtClean="0">
                          <a:solidFill>
                            <a:srgbClr val="00B050"/>
                          </a:solidFill>
                        </a:rPr>
                        <a:t> and  O&amp;M Contingencies</a:t>
                      </a:r>
                      <a:endParaRPr lang="en-IN" sz="13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122.00</a:t>
                      </a:r>
                      <a:endParaRPr lang="en-IN" sz="13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24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itchFamily="2" charset="2"/>
                        <a:buChar char="Ø"/>
                      </a:pPr>
                      <a:r>
                        <a:rPr lang="en-IN" sz="1300" b="1" dirty="0" smtClean="0">
                          <a:solidFill>
                            <a:srgbClr val="0000FF"/>
                          </a:solidFill>
                        </a:rPr>
                        <a:t>Proposed Water Quality lab at </a:t>
                      </a:r>
                      <a:r>
                        <a:rPr lang="en-IN" sz="1300" b="1" dirty="0" err="1" smtClean="0">
                          <a:solidFill>
                            <a:srgbClr val="0000FF"/>
                          </a:solidFill>
                        </a:rPr>
                        <a:t>Siddipet</a:t>
                      </a:r>
                      <a:r>
                        <a:rPr lang="en-IN" sz="1300" b="1" dirty="0" smtClean="0">
                          <a:solidFill>
                            <a:srgbClr val="0000FF"/>
                          </a:solidFill>
                        </a:rPr>
                        <a:t> to distribute the work load for timely analysis</a:t>
                      </a:r>
                      <a:r>
                        <a:rPr lang="en-IN" sz="1300" b="1" baseline="0" dirty="0" smtClean="0">
                          <a:solidFill>
                            <a:srgbClr val="0000FF"/>
                          </a:solidFill>
                        </a:rPr>
                        <a:t> (construction + equipment)</a:t>
                      </a:r>
                      <a:endParaRPr lang="en-IN" sz="13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170.00</a:t>
                      </a:r>
                      <a:endParaRPr lang="en-IN" sz="13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2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itchFamily="2" charset="2"/>
                        <a:buChar char="Ø"/>
                      </a:pPr>
                      <a:r>
                        <a:rPr lang="en-US" sz="1300" b="1" dirty="0" err="1" smtClean="0">
                          <a:solidFill>
                            <a:srgbClr val="00B050"/>
                          </a:solidFill>
                        </a:rPr>
                        <a:t>Upgradation</a:t>
                      </a:r>
                      <a:r>
                        <a:rPr lang="en-US" sz="1300" b="1" dirty="0" smtClean="0">
                          <a:solidFill>
                            <a:srgbClr val="00B050"/>
                          </a:solidFill>
                        </a:rPr>
                        <a:t> of existing Water Quality Labs at Hyderabad &amp; </a:t>
                      </a:r>
                      <a:r>
                        <a:rPr lang="en-US" sz="1300" b="1" dirty="0" err="1" smtClean="0">
                          <a:solidFill>
                            <a:srgbClr val="00B050"/>
                          </a:solidFill>
                        </a:rPr>
                        <a:t>Karimnagar</a:t>
                      </a:r>
                      <a:r>
                        <a:rPr lang="en-US" sz="1300" b="1" dirty="0" smtClean="0">
                          <a:solidFill>
                            <a:srgbClr val="00B050"/>
                          </a:solidFill>
                        </a:rPr>
                        <a:t> including AMC and consumables</a:t>
                      </a:r>
                      <a:endParaRPr lang="en-IN" sz="13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IN" sz="1300" b="1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117.76</a:t>
                      </a:r>
                      <a:endParaRPr lang="en-IN" sz="13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436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>
                        <a:buFont typeface="Wingdings" pitchFamily="2" charset="2"/>
                        <a:buChar char="Ø"/>
                      </a:pPr>
                      <a:r>
                        <a:rPr lang="en-US" sz="1300" b="1" baseline="0" dirty="0" smtClean="0">
                          <a:solidFill>
                            <a:srgbClr val="0000FF"/>
                          </a:solidFill>
                        </a:rPr>
                        <a:t>Establishment of Regional Ground Water Informatics Centre in </a:t>
                      </a:r>
                      <a:r>
                        <a:rPr lang="en-US" sz="1300" b="1" baseline="0" dirty="0" err="1" smtClean="0">
                          <a:solidFill>
                            <a:srgbClr val="0000FF"/>
                          </a:solidFill>
                        </a:rPr>
                        <a:t>Karimnagar</a:t>
                      </a:r>
                      <a:r>
                        <a:rPr lang="en-US" sz="1300" b="1" baseline="0" dirty="0" smtClean="0">
                          <a:solidFill>
                            <a:srgbClr val="0000FF"/>
                          </a:solidFill>
                        </a:rPr>
                        <a:t>, </a:t>
                      </a:r>
                      <a:r>
                        <a:rPr lang="en-IN" sz="1300" b="1" dirty="0" err="1" smtClean="0">
                          <a:solidFill>
                            <a:srgbClr val="0000FF"/>
                          </a:solidFill>
                        </a:rPr>
                        <a:t>Upgradation</a:t>
                      </a:r>
                      <a:r>
                        <a:rPr lang="en-IN" sz="1300" b="1" dirty="0" smtClean="0">
                          <a:solidFill>
                            <a:srgbClr val="0000FF"/>
                          </a:solidFill>
                        </a:rPr>
                        <a:t> of State Data Centre  at Head</a:t>
                      </a:r>
                      <a:r>
                        <a:rPr lang="en-IN" sz="1300" b="1" baseline="0" dirty="0" smtClean="0">
                          <a:solidFill>
                            <a:srgbClr val="0000FF"/>
                          </a:solidFill>
                        </a:rPr>
                        <a:t> Office,</a:t>
                      </a:r>
                      <a:r>
                        <a:rPr lang="en-US" sz="1300" b="1" dirty="0" smtClean="0">
                          <a:solidFill>
                            <a:srgbClr val="0000FF"/>
                          </a:solidFill>
                        </a:rPr>
                        <a:t> Training cum </a:t>
                      </a:r>
                      <a:r>
                        <a:rPr lang="en-US" sz="1300" b="1" dirty="0" err="1" smtClean="0">
                          <a:solidFill>
                            <a:srgbClr val="0000FF"/>
                          </a:solidFill>
                        </a:rPr>
                        <a:t>Informatic</a:t>
                      </a:r>
                      <a:r>
                        <a:rPr lang="en-US" sz="1300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rgbClr val="0000FF"/>
                          </a:solidFill>
                        </a:rPr>
                        <a:t>Centres</a:t>
                      </a:r>
                      <a:r>
                        <a:rPr lang="en-US" sz="1300" b="1" dirty="0" smtClean="0">
                          <a:solidFill>
                            <a:srgbClr val="0000FF"/>
                          </a:solidFill>
                        </a:rPr>
                        <a:t> and Renovation / Construction of District Data, Training cum </a:t>
                      </a:r>
                      <a:r>
                        <a:rPr lang="en-US" sz="1300" b="1" dirty="0" err="1" smtClean="0">
                          <a:solidFill>
                            <a:srgbClr val="0000FF"/>
                          </a:solidFill>
                        </a:rPr>
                        <a:t>Informatic</a:t>
                      </a:r>
                      <a:r>
                        <a:rPr lang="en-US" sz="1300" b="1" dirty="0" smtClean="0">
                          <a:solidFill>
                            <a:srgbClr val="0000FF"/>
                          </a:solidFill>
                        </a:rPr>
                        <a:t> Centre (</a:t>
                      </a:r>
                      <a:r>
                        <a:rPr lang="en-US" sz="1300" b="1" dirty="0" err="1" smtClean="0">
                          <a:solidFill>
                            <a:srgbClr val="0000FF"/>
                          </a:solidFill>
                        </a:rPr>
                        <a:t>Nizamabad</a:t>
                      </a:r>
                      <a:r>
                        <a:rPr lang="en-US" sz="1300" b="1" dirty="0" smtClean="0">
                          <a:solidFill>
                            <a:srgbClr val="0000FF"/>
                          </a:solidFill>
                        </a:rPr>
                        <a:t> &amp; </a:t>
                      </a:r>
                      <a:r>
                        <a:rPr lang="en-US" sz="1300" b="1" dirty="0" err="1" smtClean="0">
                          <a:solidFill>
                            <a:srgbClr val="0000FF"/>
                          </a:solidFill>
                        </a:rPr>
                        <a:t>Nirmal</a:t>
                      </a:r>
                      <a:r>
                        <a:rPr lang="en-US" sz="1300" b="1" dirty="0" smtClean="0">
                          <a:solidFill>
                            <a:srgbClr val="0000FF"/>
                          </a:solidFill>
                        </a:rPr>
                        <a:t>).</a:t>
                      </a:r>
                      <a:r>
                        <a:rPr lang="en-US" sz="1300" b="1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endParaRPr lang="en-IN" sz="13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310.5</a:t>
                      </a:r>
                      <a:endParaRPr lang="en-IN" sz="13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57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IN" sz="1300" b="1" dirty="0" smtClean="0">
                          <a:solidFill>
                            <a:srgbClr val="00B050"/>
                          </a:solidFill>
                        </a:rPr>
                        <a:t>Procurement of geophysical and field equipment (logger,  DRS,</a:t>
                      </a:r>
                      <a:r>
                        <a:rPr lang="en-IN" sz="1300" b="1" baseline="0" dirty="0" smtClean="0">
                          <a:solidFill>
                            <a:srgbClr val="00B050"/>
                          </a:solidFill>
                        </a:rPr>
                        <a:t> DAS and field equipments </a:t>
                      </a:r>
                      <a:r>
                        <a:rPr lang="en-IN" sz="1300" b="1" dirty="0" smtClean="0">
                          <a:solidFill>
                            <a:srgbClr val="00B050"/>
                          </a:solidFill>
                        </a:rPr>
                        <a:t>etc.)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397.5</a:t>
                      </a:r>
                      <a:endParaRPr lang="en-IN" sz="13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8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000FF"/>
                          </a:solidFill>
                        </a:rPr>
                        <a:t>Office maintenance of State and District Data </a:t>
                      </a:r>
                      <a:r>
                        <a:rPr lang="en-US" sz="1300" b="1" dirty="0" err="1" smtClean="0">
                          <a:solidFill>
                            <a:srgbClr val="0000FF"/>
                          </a:solidFill>
                        </a:rPr>
                        <a:t>Centres</a:t>
                      </a:r>
                      <a:r>
                        <a:rPr lang="en-US" sz="1300" b="1" dirty="0" smtClean="0">
                          <a:solidFill>
                            <a:srgbClr val="0000FF"/>
                          </a:solidFill>
                        </a:rPr>
                        <a:t> including Hiring of vehicles</a:t>
                      </a:r>
                      <a:endParaRPr lang="en-IN" sz="13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IN" sz="1300" b="1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337.5</a:t>
                      </a:r>
                      <a:endParaRPr lang="en-IN" sz="13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781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itchFamily="2" charset="2"/>
                        <a:buChar char="Ø"/>
                      </a:pPr>
                      <a:r>
                        <a:rPr lang="en-US" sz="1300" b="1" dirty="0" smtClean="0">
                          <a:solidFill>
                            <a:srgbClr val="00B050"/>
                          </a:solidFill>
                        </a:rPr>
                        <a:t>IT equipment for State</a:t>
                      </a:r>
                      <a:r>
                        <a:rPr lang="en-US" sz="1300" b="1" baseline="0" dirty="0" smtClean="0">
                          <a:solidFill>
                            <a:srgbClr val="00B050"/>
                          </a:solidFill>
                        </a:rPr>
                        <a:t> and District Data </a:t>
                      </a:r>
                      <a:r>
                        <a:rPr lang="en-US" sz="1300" b="1" baseline="0" dirty="0" err="1" smtClean="0">
                          <a:solidFill>
                            <a:srgbClr val="00B050"/>
                          </a:solidFill>
                        </a:rPr>
                        <a:t>Centres</a:t>
                      </a:r>
                      <a:r>
                        <a:rPr lang="en-US" sz="1300" b="1" baseline="0" dirty="0" smtClean="0">
                          <a:solidFill>
                            <a:srgbClr val="00B050"/>
                          </a:solidFill>
                        </a:rPr>
                        <a:t>  including </a:t>
                      </a:r>
                      <a:r>
                        <a:rPr lang="en-US" sz="1300" b="1" baseline="0" dirty="0" err="1" smtClean="0">
                          <a:solidFill>
                            <a:srgbClr val="00B050"/>
                          </a:solidFill>
                        </a:rPr>
                        <a:t>softwares</a:t>
                      </a:r>
                      <a:endParaRPr lang="en-IN" sz="13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549.75</a:t>
                      </a:r>
                      <a:endParaRPr lang="en-IN" sz="13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8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r">
                        <a:buFont typeface="Wingdings" pitchFamily="2" charset="2"/>
                        <a:buNone/>
                      </a:pPr>
                      <a:r>
                        <a:rPr lang="en-US" sz="1300" b="1" dirty="0" smtClean="0">
                          <a:solidFill>
                            <a:srgbClr val="C00000"/>
                          </a:solidFill>
                        </a:rPr>
                        <a:t>Sub </a:t>
                      </a:r>
                      <a:r>
                        <a:rPr lang="en-US" sz="1300" b="1" dirty="0" err="1" smtClean="0">
                          <a:solidFill>
                            <a:srgbClr val="C00000"/>
                          </a:solidFill>
                        </a:rPr>
                        <a:t>Total.A</a:t>
                      </a:r>
                      <a:endParaRPr lang="en-IN" sz="13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4200.01</a:t>
                      </a:r>
                      <a:endParaRPr lang="en-IN" sz="1300" b="1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Gautami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246">
                <a:tc row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3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B. Water Resources Information System (WRIS)</a:t>
                      </a:r>
                      <a:endParaRPr lang="en-IN" sz="13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itchFamily="2" charset="2"/>
                        <a:buChar char="Ø"/>
                      </a:pPr>
                      <a:r>
                        <a:rPr lang="en-IN" sz="1300" b="1" dirty="0" smtClean="0">
                          <a:solidFill>
                            <a:srgbClr val="0000FF"/>
                          </a:solidFill>
                        </a:rPr>
                        <a:t>Creation and automation of central data base and integrate with National Water</a:t>
                      </a:r>
                      <a:r>
                        <a:rPr lang="en-IN" sz="1300" b="1" baseline="0" dirty="0" smtClean="0">
                          <a:solidFill>
                            <a:srgbClr val="0000FF"/>
                          </a:solidFill>
                        </a:rPr>
                        <a:t> Resource Information System (WRIS)</a:t>
                      </a:r>
                      <a:endParaRPr lang="en-IN" sz="13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140.00</a:t>
                      </a:r>
                      <a:endParaRPr lang="en-IN" sz="13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43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itchFamily="2" charset="2"/>
                        <a:buChar char="Ø"/>
                      </a:pPr>
                      <a:r>
                        <a:rPr lang="en-IN" sz="1300" b="1" dirty="0" smtClean="0">
                          <a:solidFill>
                            <a:srgbClr val="00B050"/>
                          </a:solidFill>
                        </a:rPr>
                        <a:t>TSGWD website development, development of software for village wise </a:t>
                      </a:r>
                      <a:r>
                        <a:rPr lang="en-IN" sz="1300" b="1" dirty="0" err="1" smtClean="0">
                          <a:solidFill>
                            <a:srgbClr val="00B050"/>
                          </a:solidFill>
                        </a:rPr>
                        <a:t>Gw</a:t>
                      </a:r>
                      <a:r>
                        <a:rPr lang="en-IN" sz="1300" b="1" dirty="0" smtClean="0">
                          <a:solidFill>
                            <a:srgbClr val="00B050"/>
                          </a:solidFill>
                        </a:rPr>
                        <a:t> estimation and maintenance, mobile application for data communication and </a:t>
                      </a:r>
                      <a:r>
                        <a:rPr lang="en-IN" sz="1300" b="1" dirty="0" err="1" smtClean="0">
                          <a:solidFill>
                            <a:srgbClr val="00B050"/>
                          </a:solidFill>
                        </a:rPr>
                        <a:t>upgradation</a:t>
                      </a:r>
                      <a:r>
                        <a:rPr lang="en-IN" sz="1300" b="1" dirty="0" smtClean="0">
                          <a:solidFill>
                            <a:srgbClr val="00B050"/>
                          </a:solidFill>
                        </a:rPr>
                        <a:t> of</a:t>
                      </a:r>
                      <a:r>
                        <a:rPr lang="en-IN" sz="1300" b="1" baseline="0" dirty="0" smtClean="0">
                          <a:solidFill>
                            <a:srgbClr val="00B050"/>
                          </a:solidFill>
                        </a:rPr>
                        <a:t> data entry and analysis software etc.</a:t>
                      </a:r>
                      <a:endParaRPr lang="en-IN" sz="13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IN" sz="1300" b="1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120.00</a:t>
                      </a:r>
                      <a:endParaRPr lang="en-IN" sz="13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84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itchFamily="2" charset="2"/>
                        <a:buChar char="Ø"/>
                      </a:pPr>
                      <a:r>
                        <a:rPr lang="en-IN" sz="1300" b="1" dirty="0" err="1" smtClean="0">
                          <a:solidFill>
                            <a:srgbClr val="0000FF"/>
                          </a:solidFill>
                        </a:rPr>
                        <a:t>Georeferencing</a:t>
                      </a:r>
                      <a:r>
                        <a:rPr lang="en-IN" sz="1300" b="1" dirty="0" smtClean="0">
                          <a:solidFill>
                            <a:srgbClr val="0000FF"/>
                          </a:solidFill>
                        </a:rPr>
                        <a:t> of Groundwater Monitoring network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30.00</a:t>
                      </a:r>
                      <a:endParaRPr lang="en-IN" sz="13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24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IN" sz="1300" b="1" dirty="0" smtClean="0">
                          <a:solidFill>
                            <a:srgbClr val="00B050"/>
                          </a:solidFill>
                        </a:rPr>
                        <a:t>Procurement of Survey of India (SOI) </a:t>
                      </a:r>
                      <a:r>
                        <a:rPr lang="en-IN" sz="1300" b="1" dirty="0" err="1" smtClean="0">
                          <a:solidFill>
                            <a:srgbClr val="00B050"/>
                          </a:solidFill>
                        </a:rPr>
                        <a:t>Toposheets</a:t>
                      </a:r>
                      <a:r>
                        <a:rPr lang="en-IN" sz="1300" b="1" dirty="0" smtClean="0">
                          <a:solidFill>
                            <a:srgbClr val="00B050"/>
                          </a:solidFill>
                        </a:rPr>
                        <a:t> (hard copy &amp; digital data) for studies and development of information brochures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60.00</a:t>
                      </a:r>
                      <a:endParaRPr lang="en-IN" sz="13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842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IN" sz="1100" dirty="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C00000"/>
                          </a:solidFill>
                        </a:rPr>
                        <a:t>Sub </a:t>
                      </a:r>
                      <a:r>
                        <a:rPr lang="en-US" sz="1300" b="1" dirty="0" err="1" smtClean="0">
                          <a:solidFill>
                            <a:srgbClr val="C00000"/>
                          </a:solidFill>
                        </a:rPr>
                        <a:t>Total.B</a:t>
                      </a:r>
                      <a:endParaRPr lang="en-IN" sz="13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350.00</a:t>
                      </a:r>
                      <a:endParaRPr lang="en-IN" sz="1300" b="1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Gautami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41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8470108" y="6629400"/>
            <a:ext cx="7921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000" i="1" dirty="0" err="1">
                <a:solidFill>
                  <a:srgbClr val="C00000"/>
                </a:solidFill>
              </a:rPr>
              <a:t>Contd</a:t>
            </a:r>
            <a:r>
              <a:rPr lang="en-US" sz="1000" i="1" dirty="0">
                <a:solidFill>
                  <a:srgbClr val="C00000"/>
                </a:solidFill>
              </a:rPr>
              <a:t>….</a:t>
            </a:r>
            <a:endParaRPr lang="en-US" sz="1400" i="1" dirty="0">
              <a:solidFill>
                <a:srgbClr val="C0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190691"/>
              </p:ext>
            </p:extLst>
          </p:nvPr>
        </p:nvGraphicFramePr>
        <p:xfrm>
          <a:off x="304800" y="152400"/>
          <a:ext cx="8382000" cy="5993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6324600"/>
                <a:gridCol w="914400"/>
              </a:tblGrid>
              <a:tr h="2119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Item Code</a:t>
                      </a:r>
                      <a:endParaRPr lang="en-IN" sz="13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Item</a:t>
                      </a:r>
                      <a:endParaRPr lang="en-IN" sz="13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Amount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(Rs.in</a:t>
                      </a:r>
                      <a:r>
                        <a:rPr lang="en-US" sz="1300" b="1" baseline="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Lakhs)</a:t>
                      </a:r>
                      <a:endParaRPr lang="en-IN" sz="13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4346"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3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C. Water Resources Operation and Planning</a:t>
                      </a:r>
                      <a:endParaRPr lang="en-IN" sz="13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itchFamily="2" charset="2"/>
                        <a:buChar char="Ø"/>
                      </a:pPr>
                      <a:r>
                        <a:rPr lang="en-IN" sz="1300" b="1" dirty="0" smtClean="0">
                          <a:solidFill>
                            <a:srgbClr val="0000FF"/>
                          </a:solidFill>
                        </a:rPr>
                        <a:t>Expansion of Decision Support System (Planning) for entire SRSP Command area - To develop macro level comprehensive Decision Support System tool for management of</a:t>
                      </a:r>
                      <a:r>
                        <a:rPr lang="en-IN" sz="1300" b="1" baseline="0" dirty="0" smtClean="0">
                          <a:solidFill>
                            <a:srgbClr val="0000FF"/>
                          </a:solidFill>
                        </a:rPr>
                        <a:t> command area water. Integrated study with Surface water. </a:t>
                      </a:r>
                      <a:r>
                        <a:rPr lang="en-IN" sz="1300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75.00</a:t>
                      </a:r>
                      <a:endParaRPr lang="en-IN" sz="13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8115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itchFamily="2" charset="2"/>
                        <a:buChar char="Ø"/>
                      </a:pPr>
                      <a:r>
                        <a:rPr lang="en-IN" sz="1300" b="1" dirty="0" smtClean="0">
                          <a:solidFill>
                            <a:srgbClr val="00B050"/>
                          </a:solidFill>
                        </a:rPr>
                        <a:t>Seven Purpose Driven Studies are proposed (1) Impact of urbanisation on </a:t>
                      </a:r>
                      <a:r>
                        <a:rPr lang="en-IN" sz="1300" b="1" dirty="0" err="1" smtClean="0">
                          <a:solidFill>
                            <a:srgbClr val="00B050"/>
                          </a:solidFill>
                        </a:rPr>
                        <a:t>Gw</a:t>
                      </a:r>
                      <a:r>
                        <a:rPr lang="en-IN" sz="1300" b="1" dirty="0" smtClean="0">
                          <a:solidFill>
                            <a:srgbClr val="00B050"/>
                          </a:solidFill>
                        </a:rPr>
                        <a:t> quality &amp; management of </a:t>
                      </a:r>
                      <a:r>
                        <a:rPr lang="en-IN" sz="1300" b="1" dirty="0" err="1" smtClean="0">
                          <a:solidFill>
                            <a:srgbClr val="00B050"/>
                          </a:solidFill>
                        </a:rPr>
                        <a:t>Gw</a:t>
                      </a:r>
                      <a:r>
                        <a:rPr lang="en-IN" sz="1300" b="1" dirty="0" smtClean="0">
                          <a:solidFill>
                            <a:srgbClr val="00B050"/>
                          </a:solidFill>
                        </a:rPr>
                        <a:t> in GHMC, 2) Comprehensive Assessment of Water Resources management in upcoming smart city, Warangal town, 3) Tanks as source for regional Groundwater Recharge, using  Managed Aquifer Storage &amp; Recovery (ASR), 4) </a:t>
                      </a:r>
                      <a:r>
                        <a:rPr lang="en-US" sz="1300" b="1" dirty="0" smtClean="0">
                          <a:solidFill>
                            <a:srgbClr val="00B050"/>
                          </a:solidFill>
                        </a:rPr>
                        <a:t>Study on impact of artificial recharge on groundwater regime, </a:t>
                      </a:r>
                      <a:r>
                        <a:rPr lang="en-IN" sz="1300" b="1" dirty="0" smtClean="0">
                          <a:solidFill>
                            <a:srgbClr val="00B050"/>
                          </a:solidFill>
                        </a:rPr>
                        <a:t>5) Impact of sand mining on groundwater,  6) </a:t>
                      </a:r>
                      <a:r>
                        <a:rPr lang="en-US" sz="1300" b="1" dirty="0" smtClean="0">
                          <a:solidFill>
                            <a:srgbClr val="00B050"/>
                          </a:solidFill>
                        </a:rPr>
                        <a:t>Groundwater Model development in micro basin of Hard rock in Krishna and Godavari River Basins of Telangana, </a:t>
                      </a:r>
                      <a:br>
                        <a:rPr lang="en-US" sz="1300" b="1" dirty="0" smtClean="0">
                          <a:solidFill>
                            <a:srgbClr val="00B050"/>
                          </a:solidFill>
                        </a:rPr>
                      </a:br>
                      <a:r>
                        <a:rPr lang="en-US" sz="1300" b="1" dirty="0" smtClean="0">
                          <a:solidFill>
                            <a:srgbClr val="00B050"/>
                          </a:solidFill>
                        </a:rPr>
                        <a:t>7) Study to delineate basin wise subsurface geometry in 3D using existing data and evaluation of aquifer characteristics in Telangana region to develop comprehensive ground water Atlas</a:t>
                      </a:r>
                      <a:endParaRPr lang="en-IN" sz="1300" b="1" baseline="0" dirty="0" smtClean="0">
                        <a:solidFill>
                          <a:srgbClr val="00B050"/>
                        </a:solidFill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900.00</a:t>
                      </a:r>
                      <a:endParaRPr lang="en-IN" sz="13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8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IN" sz="1300" b="1" dirty="0" smtClean="0">
                          <a:solidFill>
                            <a:srgbClr val="0000FF"/>
                          </a:solidFill>
                        </a:rPr>
                        <a:t>Resource material for PDS &amp; DSS and policy</a:t>
                      </a:r>
                      <a:r>
                        <a:rPr lang="en-IN" sz="1300" b="1" baseline="0" dirty="0" smtClean="0">
                          <a:solidFill>
                            <a:srgbClr val="0000FF"/>
                          </a:solidFill>
                        </a:rPr>
                        <a:t> support</a:t>
                      </a:r>
                      <a:endParaRPr lang="en-IN" sz="13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75.00</a:t>
                      </a:r>
                      <a:endParaRPr lang="en-IN" sz="13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833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IN" sz="1100" dirty="0">
                        <a:solidFill>
                          <a:srgbClr val="230397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C00000"/>
                          </a:solidFill>
                        </a:rPr>
                        <a:t>Sub </a:t>
                      </a:r>
                      <a:r>
                        <a:rPr lang="en-US" sz="1300" b="1" dirty="0" err="1" smtClean="0">
                          <a:solidFill>
                            <a:srgbClr val="C00000"/>
                          </a:solidFill>
                        </a:rPr>
                        <a:t>Total.C</a:t>
                      </a:r>
                      <a:endParaRPr lang="en-IN" sz="13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1050.00</a:t>
                      </a:r>
                      <a:endParaRPr lang="en-IN" sz="1300" b="1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Gautami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231">
                <a:tc row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3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D. Institutions Capacity Enhancement</a:t>
                      </a: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IN" sz="13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itchFamily="2" charset="2"/>
                        <a:buChar char="Ø"/>
                      </a:pPr>
                      <a:r>
                        <a:rPr lang="en-IN" sz="1300" b="1" dirty="0" smtClean="0">
                          <a:solidFill>
                            <a:srgbClr val="00B050"/>
                          </a:solidFill>
                        </a:rPr>
                        <a:t>Trainings – national,</a:t>
                      </a:r>
                      <a:r>
                        <a:rPr lang="en-IN" sz="1300" b="1" baseline="0" dirty="0" smtClean="0">
                          <a:solidFill>
                            <a:srgbClr val="00B050"/>
                          </a:solidFill>
                        </a:rPr>
                        <a:t> international , </a:t>
                      </a:r>
                      <a:r>
                        <a:rPr lang="en-IN" sz="1300" b="1" baseline="0" dirty="0" err="1" smtClean="0">
                          <a:solidFill>
                            <a:srgbClr val="00B050"/>
                          </a:solidFill>
                        </a:rPr>
                        <a:t>inhouse</a:t>
                      </a:r>
                      <a:r>
                        <a:rPr lang="en-IN" sz="1300" b="1" baseline="0" dirty="0" smtClean="0">
                          <a:solidFill>
                            <a:srgbClr val="00B050"/>
                          </a:solidFill>
                        </a:rPr>
                        <a:t> trainings and s</a:t>
                      </a:r>
                      <a:r>
                        <a:rPr lang="en-US" sz="1300" b="1" baseline="0" dirty="0" err="1" smtClean="0">
                          <a:solidFill>
                            <a:srgbClr val="00B050"/>
                          </a:solidFill>
                        </a:rPr>
                        <a:t>tudy</a:t>
                      </a:r>
                      <a:r>
                        <a:rPr lang="en-US" sz="1300" b="1" baseline="0" dirty="0" smtClean="0">
                          <a:solidFill>
                            <a:srgbClr val="00B050"/>
                          </a:solidFill>
                        </a:rPr>
                        <a:t> tours  including awareness </a:t>
                      </a:r>
                      <a:r>
                        <a:rPr lang="en-US" sz="1300" b="1" baseline="0" dirty="0" err="1" smtClean="0">
                          <a:solidFill>
                            <a:srgbClr val="00B050"/>
                          </a:solidFill>
                        </a:rPr>
                        <a:t>programmes</a:t>
                      </a:r>
                      <a:endParaRPr lang="en-US" sz="1300" b="1" baseline="0" dirty="0" smtClean="0">
                        <a:solidFill>
                          <a:srgbClr val="00B050"/>
                        </a:solidFill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232.9</a:t>
                      </a:r>
                      <a:endParaRPr lang="en-IN" sz="13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8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000FF"/>
                          </a:solidFill>
                        </a:rPr>
                        <a:t>Establishing and Operational Cost of PMU</a:t>
                      </a:r>
                      <a:endParaRPr lang="en-IN" sz="13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IN" sz="1300" b="1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125.00</a:t>
                      </a:r>
                      <a:endParaRPr lang="en-IN" sz="13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434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itchFamily="2" charset="2"/>
                        <a:buChar char="Ø"/>
                      </a:pPr>
                      <a:r>
                        <a:rPr lang="en-US" sz="1300" b="1" dirty="0" smtClean="0">
                          <a:solidFill>
                            <a:srgbClr val="00B050"/>
                          </a:solidFill>
                        </a:rPr>
                        <a:t>Creation of resource material (Annual Reports, pamphlets, Brochure, posters, audio visuals, documentaries etc.,) on water conservation &amp; management awareness creation to water users (Information Education &amp; Communication)</a:t>
                      </a:r>
                      <a:endParaRPr lang="en-IN" sz="13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30.00</a:t>
                      </a:r>
                      <a:endParaRPr lang="en-IN" sz="13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8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itchFamily="2" charset="2"/>
                        <a:buChar char="Ø"/>
                      </a:pPr>
                      <a:r>
                        <a:rPr lang="en-US" sz="1300" b="1" dirty="0" smtClean="0">
                          <a:solidFill>
                            <a:srgbClr val="0000FF"/>
                          </a:solidFill>
                        </a:rPr>
                        <a:t>Hiring of vehicles for investigations and HIS data collection.</a:t>
                      </a:r>
                      <a:endParaRPr lang="en-IN" sz="13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IN" sz="1300" b="1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250.00</a:t>
                      </a:r>
                      <a:endParaRPr lang="en-IN" sz="13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8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IN" sz="1300" b="1" dirty="0" smtClean="0">
                          <a:solidFill>
                            <a:srgbClr val="00B050"/>
                          </a:solidFill>
                        </a:rPr>
                        <a:t>Operation &amp; Maintenance costs including incremental staff costs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762.00</a:t>
                      </a:r>
                      <a:endParaRPr lang="en-IN" sz="13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833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IN" sz="1100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C00000"/>
                          </a:solidFill>
                        </a:rPr>
                        <a:t>Sub </a:t>
                      </a:r>
                      <a:r>
                        <a:rPr lang="en-US" sz="1300" b="1" dirty="0" err="1" smtClean="0">
                          <a:solidFill>
                            <a:srgbClr val="C00000"/>
                          </a:solidFill>
                        </a:rPr>
                        <a:t>Total.D</a:t>
                      </a:r>
                      <a:endParaRPr lang="en-IN" sz="13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1399.9</a:t>
                      </a:r>
                      <a:endParaRPr lang="en-IN" sz="1300" b="1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Gautami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1958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Grand Total (A+B+C+D)</a:t>
                      </a:r>
                      <a:endParaRPr lang="en-IN" sz="13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228600" indent="-2286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C00000"/>
                          </a:solidFill>
                        </a:rPr>
                        <a:t>6999.9</a:t>
                      </a:r>
                      <a:endParaRPr lang="en-IN" sz="13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1958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3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Project Cost</a:t>
                      </a:r>
                      <a:endParaRPr lang="en-IN" sz="13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300" b="1" dirty="0" smtClean="0">
                          <a:solidFill>
                            <a:srgbClr val="C00000"/>
                          </a:solidFill>
                        </a:rPr>
                        <a:t>7000.00</a:t>
                      </a:r>
                      <a:endParaRPr lang="en-IN" sz="13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71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999" y="304800"/>
            <a:ext cx="8458203" cy="377026"/>
          </a:xfrm>
          <a:prstGeom prst="rect">
            <a:avLst/>
          </a:prstGeom>
          <a:solidFill>
            <a:srgbClr val="FFEBFF"/>
          </a:solidFill>
        </p:spPr>
        <p:txBody>
          <a:bodyPr wrap="square">
            <a:spAutoFit/>
          </a:bodyPr>
          <a:lstStyle/>
          <a:p>
            <a:r>
              <a:rPr lang="en-US" sz="185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8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5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Major Procurement item in 2016-17 &amp; their status ( Item Code, item, </a:t>
            </a:r>
            <a:r>
              <a:rPr lang="en-US" sz="18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amount</a:t>
            </a:r>
            <a:r>
              <a:rPr lang="en-US" sz="185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85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365967"/>
              </p:ext>
            </p:extLst>
          </p:nvPr>
        </p:nvGraphicFramePr>
        <p:xfrm>
          <a:off x="381000" y="1143000"/>
          <a:ext cx="8458204" cy="500945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762000"/>
                <a:gridCol w="838200"/>
                <a:gridCol w="1033015"/>
                <a:gridCol w="1329185"/>
                <a:gridCol w="914400"/>
                <a:gridCol w="762000"/>
                <a:gridCol w="2819404"/>
              </a:tblGrid>
              <a:tr h="29282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S.No</a:t>
                      </a:r>
                      <a:endParaRPr lang="en-US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9" marR="527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Item Code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9" marR="527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Item 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9" marR="527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pproved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Allocated  Amount 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9" marR="527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Amount utiized 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9" marR="527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Status 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9" marR="527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A: Water </a:t>
                      </a:r>
                      <a:r>
                        <a:rPr lang="en-US" sz="1400" b="1" kern="1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Resources Data Monitoring System</a:t>
                      </a:r>
                      <a:endParaRPr lang="en-US" sz="14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2709" marR="527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2709" marR="52709" marT="0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78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9" marR="527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A1 .2.03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9" marR="527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Protection works for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Peizometers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drilled under </a:t>
                      </a:r>
                      <a:r>
                        <a:rPr lang="en-US" sz="14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14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4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HP-II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9" marR="527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9" marR="527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20.00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9" marR="527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0.000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9" marR="527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Prepared Bid Document along with specifications  and uploaded in MIS and STEP  and submitted to NPMU , </a:t>
                      </a:r>
                      <a:r>
                        <a:rPr lang="en-US" sz="1400" dirty="0" err="1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MoWR</a:t>
                      </a:r>
                      <a:r>
                        <a:rPr lang="en-US" sz="14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for review and</a:t>
                      </a:r>
                      <a:r>
                        <a:rPr lang="en-US" sz="1400" baseline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approval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9" marR="527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14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9" marR="527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A1 .6.02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9" marR="527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Updation</a:t>
                      </a:r>
                      <a:r>
                        <a:rPr lang="en-US" sz="14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of existing Water Quality Labs at Hyderabad &amp; Karimnagar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9" marR="527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9" marR="527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80.00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9" marR="527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0.000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9" marR="527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Prepared Bid Document along </a:t>
                      </a:r>
                      <a:r>
                        <a:rPr lang="en-US" sz="14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with 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specifications  and uploaded in </a:t>
                      </a:r>
                      <a:r>
                        <a:rPr lang="en-US" sz="14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MIS&amp; STEP and submitted 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 NPMU ,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MoWR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for review </a:t>
                      </a:r>
                      <a:r>
                        <a:rPr lang="en-US" sz="14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and</a:t>
                      </a:r>
                      <a:r>
                        <a:rPr lang="en-US" sz="1400" baseline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approval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9" marR="527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14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9" marR="527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A1.7.01</a:t>
                      </a:r>
                      <a:endParaRPr lang="en-US" sz="14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9" marR="527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Borehole Logging Equipment with AMC support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9" marR="527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9" marR="527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50.00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9" marR="527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0.000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9" marR="527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Prepared Bid Document along </a:t>
                      </a:r>
                      <a:r>
                        <a:rPr lang="en-US" sz="14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with 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specifications  and uploaded in MIS </a:t>
                      </a:r>
                      <a:r>
                        <a:rPr lang="en-US" sz="14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&amp; STEP and submitted to 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NPMU ,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MoWR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for </a:t>
                      </a:r>
                      <a:r>
                        <a:rPr lang="en-US" sz="14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review.</a:t>
                      </a:r>
                      <a:r>
                        <a:rPr lang="en-US" sz="1400" baseline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9" marR="527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2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9" marR="527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A1.7.02</a:t>
                      </a:r>
                      <a:endParaRPr lang="en-US" sz="14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9" marR="527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Rejuvanation of Existing Pz for effective water level measurement in Pzs constructed</a:t>
                      </a:r>
                      <a:endParaRPr lang="en-US" sz="14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9" marR="527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9" marR="527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10.00</a:t>
                      </a:r>
                      <a:endParaRPr lang="en-US" sz="14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9" marR="527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0.000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9" marR="527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Preparation of Bid Document is under process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09" marR="527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86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346" y="57834"/>
            <a:ext cx="8555854" cy="338554"/>
          </a:xfrm>
          <a:prstGeom prst="rect">
            <a:avLst/>
          </a:prstGeom>
          <a:solidFill>
            <a:srgbClr val="FFEBFF"/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Major Procurement item in 2017-18 &amp; their status ( Item Code, item, 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amount</a:t>
            </a:r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409652"/>
              </p:ext>
            </p:extLst>
          </p:nvPr>
        </p:nvGraphicFramePr>
        <p:xfrm>
          <a:off x="283346" y="457200"/>
          <a:ext cx="8708256" cy="611803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05177"/>
                <a:gridCol w="562956"/>
                <a:gridCol w="327404"/>
                <a:gridCol w="2969317"/>
                <a:gridCol w="762000"/>
                <a:gridCol w="533400"/>
                <a:gridCol w="3048002"/>
              </a:tblGrid>
              <a:tr h="2982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S.No</a:t>
                      </a: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Item Code</a:t>
                      </a: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Item </a:t>
                      </a: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 </a:t>
                      </a:r>
                      <a:r>
                        <a:rPr lang="en-US" sz="1000" dirty="0" smtClean="0">
                          <a:effectLst/>
                        </a:rPr>
                        <a:t>Approved </a:t>
                      </a:r>
                      <a:r>
                        <a:rPr lang="en-US" sz="1000" dirty="0">
                          <a:effectLst/>
                        </a:rPr>
                        <a:t>Amount </a:t>
                      </a: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Amount </a:t>
                      </a:r>
                      <a:r>
                        <a:rPr lang="en-US" sz="1000" dirty="0" err="1">
                          <a:effectLst/>
                        </a:rPr>
                        <a:t>utiized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Status </a:t>
                      </a: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C00000"/>
                          </a:solidFill>
                          <a:effectLst/>
                        </a:rPr>
                        <a:t>A Water </a:t>
                      </a:r>
                      <a:r>
                        <a:rPr lang="en-US" sz="1000" b="1" dirty="0">
                          <a:solidFill>
                            <a:srgbClr val="C00000"/>
                          </a:solidFill>
                          <a:effectLst/>
                        </a:rPr>
                        <a:t>Resources Data Monitoring System</a:t>
                      </a:r>
                      <a:endParaRPr lang="en-US" sz="10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73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rgbClr val="0000FF"/>
                          </a:solidFill>
                          <a:effectLst/>
                        </a:rPr>
                        <a:t>A1 .2.03</a:t>
                      </a:r>
                      <a:endParaRPr lang="en-US" sz="1000" b="1" i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rgbClr val="0000FF"/>
                          </a:solidFill>
                          <a:effectLst/>
                        </a:rPr>
                        <a:t>Protection works for </a:t>
                      </a:r>
                      <a:r>
                        <a:rPr lang="en-US" sz="1000" b="1" i="1" dirty="0" err="1">
                          <a:solidFill>
                            <a:srgbClr val="0000FF"/>
                          </a:solidFill>
                          <a:effectLst/>
                        </a:rPr>
                        <a:t>Peizometers</a:t>
                      </a:r>
                      <a:r>
                        <a:rPr lang="en-US" sz="1000" b="1" i="1" dirty="0">
                          <a:solidFill>
                            <a:srgbClr val="0000FF"/>
                          </a:solidFill>
                          <a:effectLst/>
                        </a:rPr>
                        <a:t> drilled under HP-II</a:t>
                      </a:r>
                      <a:endParaRPr lang="en-US" sz="1000" b="1" i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100.00</a:t>
                      </a:r>
                      <a:endParaRPr lang="en-US" sz="1000" b="1" i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rgbClr val="0000FF"/>
                          </a:solidFill>
                          <a:effectLst/>
                        </a:rPr>
                        <a:t>0.00</a:t>
                      </a:r>
                      <a:endParaRPr lang="en-US" sz="1000" b="1" i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rgbClr val="0000FF"/>
                          </a:solidFill>
                          <a:effectLst/>
                        </a:rPr>
                        <a:t>Draft Bid </a:t>
                      </a:r>
                      <a:r>
                        <a:rPr lang="en-US" sz="1000" b="1" i="1" dirty="0">
                          <a:solidFill>
                            <a:srgbClr val="0000FF"/>
                          </a:solidFill>
                          <a:effectLst/>
                        </a:rPr>
                        <a:t>Document is </a:t>
                      </a:r>
                      <a:r>
                        <a:rPr lang="en-US" sz="1000" b="1" i="1" dirty="0" smtClean="0">
                          <a:solidFill>
                            <a:srgbClr val="0000FF"/>
                          </a:solidFill>
                          <a:effectLst/>
                        </a:rPr>
                        <a:t>prepared</a:t>
                      </a:r>
                      <a:r>
                        <a:rPr lang="en-US" sz="1000" b="1" i="1" baseline="0" dirty="0" smtClean="0">
                          <a:solidFill>
                            <a:srgbClr val="0000FF"/>
                          </a:solidFill>
                          <a:effectLst/>
                        </a:rPr>
                        <a:t> .submission under process</a:t>
                      </a:r>
                      <a:endParaRPr lang="en-US" sz="1000" b="1" i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rgbClr val="0000FF"/>
                          </a:solidFill>
                          <a:effectLst/>
                        </a:rPr>
                        <a:t>A1.7.02</a:t>
                      </a:r>
                      <a:endParaRPr lang="en-US" sz="1000" b="1" i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rgbClr val="0000FF"/>
                          </a:solidFill>
                          <a:effectLst/>
                        </a:rPr>
                        <a:t>Rejuvenation </a:t>
                      </a:r>
                      <a:r>
                        <a:rPr lang="en-US" sz="1000" b="1" i="1" dirty="0">
                          <a:solidFill>
                            <a:srgbClr val="0000FF"/>
                          </a:solidFill>
                          <a:effectLst/>
                        </a:rPr>
                        <a:t>of Existing </a:t>
                      </a:r>
                      <a:r>
                        <a:rPr lang="en-US" sz="1000" b="1" i="1" dirty="0" err="1">
                          <a:solidFill>
                            <a:srgbClr val="0000FF"/>
                          </a:solidFill>
                          <a:effectLst/>
                        </a:rPr>
                        <a:t>Pz</a:t>
                      </a:r>
                      <a:r>
                        <a:rPr lang="en-US" sz="1000" b="1" i="1" dirty="0">
                          <a:solidFill>
                            <a:srgbClr val="0000FF"/>
                          </a:solidFill>
                          <a:effectLst/>
                        </a:rPr>
                        <a:t> for effective water level measurement in </a:t>
                      </a:r>
                      <a:r>
                        <a:rPr lang="en-US" sz="1000" b="1" i="1" dirty="0" err="1">
                          <a:solidFill>
                            <a:srgbClr val="0000FF"/>
                          </a:solidFill>
                          <a:effectLst/>
                        </a:rPr>
                        <a:t>Pzs</a:t>
                      </a:r>
                      <a:r>
                        <a:rPr lang="en-US" sz="1000" b="1" i="1" dirty="0">
                          <a:solidFill>
                            <a:srgbClr val="0000FF"/>
                          </a:solidFill>
                          <a:effectLst/>
                        </a:rPr>
                        <a:t> constructed</a:t>
                      </a:r>
                      <a:endParaRPr lang="en-US" sz="1000" b="1" i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40.00</a:t>
                      </a:r>
                      <a:endParaRPr lang="en-US" sz="1000" b="1" i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rgbClr val="0000FF"/>
                          </a:solidFill>
                          <a:effectLst/>
                        </a:rPr>
                        <a:t>0.00</a:t>
                      </a:r>
                      <a:endParaRPr lang="en-US" sz="1000" b="1" i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rgbClr val="0000FF"/>
                          </a:solidFill>
                          <a:effectLst/>
                        </a:rPr>
                        <a:t> Preparation of Bid Document is under process for total approved quantity of 2016-17 and 2017-18</a:t>
                      </a:r>
                      <a:endParaRPr lang="en-US" sz="1000" b="1" i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>
                          <a:solidFill>
                            <a:srgbClr val="0000FF"/>
                          </a:solidFill>
                          <a:effectLst/>
                        </a:rPr>
                        <a:t>A1.7.04</a:t>
                      </a:r>
                      <a:endParaRPr lang="en-US" sz="1000" b="1" i="1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rgbClr val="0000FF"/>
                          </a:solidFill>
                          <a:effectLst/>
                        </a:rPr>
                        <a:t>Basic Field equipment for field officers for Strengthening Manual Observations</a:t>
                      </a:r>
                      <a:endParaRPr lang="en-US" sz="1000" b="1" i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rgbClr val="0000FF"/>
                          </a:solidFill>
                          <a:effectLst/>
                        </a:rPr>
                        <a:t>85.25</a:t>
                      </a:r>
                      <a:endParaRPr lang="en-US" sz="1000" b="1" i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rgbClr val="0000FF"/>
                          </a:solidFill>
                          <a:effectLst/>
                        </a:rPr>
                        <a:t>0.00</a:t>
                      </a:r>
                      <a:endParaRPr lang="en-US" sz="1000" b="1" i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000" b="1" i="1" dirty="0" smtClean="0">
                          <a:solidFill>
                            <a:srgbClr val="0000FF"/>
                          </a:solidFill>
                          <a:effectLst/>
                        </a:rPr>
                        <a:t>Draft Bid Document is prepared</a:t>
                      </a:r>
                      <a:r>
                        <a:rPr lang="en-US" sz="1000" b="1" i="1" baseline="0" dirty="0" smtClean="0">
                          <a:solidFill>
                            <a:srgbClr val="0000FF"/>
                          </a:solidFill>
                          <a:effectLst/>
                        </a:rPr>
                        <a:t> .submission under process</a:t>
                      </a:r>
                      <a:endParaRPr lang="en-US" sz="1000" b="1" i="1" dirty="0" smtClean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FF"/>
                          </a:solidFill>
                          <a:effectLst/>
                        </a:rPr>
                        <a:t>A1.8.01</a:t>
                      </a:r>
                      <a:endParaRPr lang="en-US" sz="10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FF"/>
                          </a:solidFill>
                          <a:effectLst/>
                        </a:rPr>
                        <a:t>Civil works for Purpose Driven Studies (Yr1)</a:t>
                      </a:r>
                      <a:endParaRPr lang="en-US" sz="10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FF"/>
                          </a:solidFill>
                          <a:effectLst/>
                        </a:rPr>
                        <a:t>5.00</a:t>
                      </a:r>
                      <a:endParaRPr lang="en-US" sz="10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FF"/>
                          </a:solidFill>
                          <a:effectLst/>
                        </a:rPr>
                        <a:t>0.00</a:t>
                      </a:r>
                      <a:endParaRPr lang="en-US" sz="10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FF"/>
                          </a:solidFill>
                          <a:effectLst/>
                        </a:rPr>
                        <a:t>Will be planned </a:t>
                      </a:r>
                      <a:r>
                        <a:rPr lang="en-US" sz="1000" dirty="0">
                          <a:solidFill>
                            <a:srgbClr val="0000FF"/>
                          </a:solidFill>
                          <a:effectLst/>
                        </a:rPr>
                        <a:t>after </a:t>
                      </a:r>
                      <a:r>
                        <a:rPr lang="en-US" sz="1000" dirty="0" smtClean="0">
                          <a:solidFill>
                            <a:srgbClr val="0000FF"/>
                          </a:solidFill>
                          <a:effectLst/>
                        </a:rPr>
                        <a:t>obtaining</a:t>
                      </a:r>
                      <a:r>
                        <a:rPr lang="en-US" sz="1000" baseline="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000" dirty="0">
                          <a:solidFill>
                            <a:srgbClr val="0000FF"/>
                          </a:solidFill>
                          <a:effectLst/>
                        </a:rPr>
                        <a:t>PDS approvals from NIH </a:t>
                      </a:r>
                      <a:endParaRPr lang="en-US" sz="10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6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FF"/>
                          </a:solidFill>
                          <a:effectLst/>
                        </a:rPr>
                        <a:t>A3.2.01</a:t>
                      </a:r>
                      <a:endParaRPr lang="en-US" sz="10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FF"/>
                          </a:solidFill>
                          <a:effectLst/>
                        </a:rPr>
                        <a:t>Comprehensive </a:t>
                      </a:r>
                      <a:r>
                        <a:rPr lang="en-US" sz="1000" dirty="0" err="1">
                          <a:solidFill>
                            <a:srgbClr val="0000FF"/>
                          </a:solidFill>
                          <a:effectLst/>
                        </a:rPr>
                        <a:t>Planing</a:t>
                      </a:r>
                      <a:r>
                        <a:rPr lang="en-US" sz="1000" dirty="0">
                          <a:solidFill>
                            <a:srgbClr val="0000FF"/>
                          </a:solidFill>
                          <a:effectLst/>
                        </a:rPr>
                        <a:t> for interiors and Architecture for DDCs, SDC and Training cum Information </a:t>
                      </a:r>
                      <a:r>
                        <a:rPr lang="en-US" sz="1000" dirty="0" err="1">
                          <a:solidFill>
                            <a:srgbClr val="0000FF"/>
                          </a:solidFill>
                          <a:effectLst/>
                        </a:rPr>
                        <a:t>Centres</a:t>
                      </a:r>
                      <a:endParaRPr lang="en-US" sz="10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FF"/>
                          </a:solidFill>
                          <a:effectLst/>
                        </a:rPr>
                        <a:t>10.25</a:t>
                      </a:r>
                      <a:endParaRPr lang="en-US" sz="10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FF"/>
                          </a:solidFill>
                          <a:effectLst/>
                        </a:rPr>
                        <a:t>0.00</a:t>
                      </a:r>
                      <a:endParaRPr lang="en-US" sz="10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FF"/>
                          </a:solidFill>
                          <a:effectLst/>
                        </a:rPr>
                        <a:t> Preparation of Estimations is under process</a:t>
                      </a:r>
                      <a:endParaRPr lang="en-US" sz="10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FF"/>
                          </a:solidFill>
                          <a:effectLst/>
                        </a:rPr>
                        <a:t>A3.4.03</a:t>
                      </a:r>
                      <a:endParaRPr lang="en-US" sz="10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FF"/>
                          </a:solidFill>
                          <a:effectLst/>
                        </a:rPr>
                        <a:t>Internet Connectivity for 31 DDCs</a:t>
                      </a:r>
                      <a:endParaRPr lang="en-US" sz="10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FF"/>
                          </a:solidFill>
                          <a:effectLst/>
                        </a:rPr>
                        <a:t>7.75</a:t>
                      </a:r>
                      <a:endParaRPr lang="en-US" sz="10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FF"/>
                          </a:solidFill>
                          <a:effectLst/>
                        </a:rPr>
                        <a:t>0.00</a:t>
                      </a:r>
                      <a:endParaRPr lang="en-US" sz="10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endParaRPr lang="en-US" sz="1000" dirty="0" smtClean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FF"/>
                          </a:solidFill>
                          <a:effectLst/>
                        </a:rPr>
                        <a:t>Preparation </a:t>
                      </a:r>
                      <a:r>
                        <a:rPr lang="en-US" sz="1000" dirty="0">
                          <a:solidFill>
                            <a:srgbClr val="0000FF"/>
                          </a:solidFill>
                          <a:effectLst/>
                        </a:rPr>
                        <a:t>of Estimations is under process</a:t>
                      </a:r>
                      <a:endParaRPr lang="en-US" sz="10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en-US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FF"/>
                          </a:solidFill>
                          <a:effectLst/>
                        </a:rPr>
                        <a:t>A3.4.04</a:t>
                      </a:r>
                      <a:endParaRPr lang="en-US" sz="10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FF"/>
                          </a:solidFill>
                          <a:effectLst/>
                        </a:rPr>
                        <a:t>Networking for 31  DDCs</a:t>
                      </a:r>
                      <a:endParaRPr lang="en-US" sz="10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FF"/>
                          </a:solidFill>
                          <a:effectLst/>
                        </a:rPr>
                        <a:t>9.30</a:t>
                      </a:r>
                      <a:endParaRPr lang="en-US" sz="10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FF"/>
                          </a:solidFill>
                          <a:effectLst/>
                        </a:rPr>
                        <a:t>0.00</a:t>
                      </a:r>
                      <a:endParaRPr lang="en-US" sz="10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en-US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FF"/>
                          </a:solidFill>
                          <a:effectLst/>
                        </a:rPr>
                        <a:t>A3.4.05</a:t>
                      </a:r>
                      <a:endParaRPr lang="en-US" sz="10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FF"/>
                          </a:solidFill>
                          <a:effectLst/>
                        </a:rPr>
                        <a:t>Internet </a:t>
                      </a:r>
                      <a:r>
                        <a:rPr lang="en-US" sz="1000" dirty="0">
                          <a:solidFill>
                            <a:srgbClr val="0000FF"/>
                          </a:solidFill>
                          <a:effectLst/>
                        </a:rPr>
                        <a:t>Connectivity for SDC</a:t>
                      </a:r>
                      <a:endParaRPr lang="en-US" sz="10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FF"/>
                          </a:solidFill>
                          <a:effectLst/>
                        </a:rPr>
                        <a:t>4.00</a:t>
                      </a:r>
                      <a:endParaRPr lang="en-US" sz="10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FF"/>
                          </a:solidFill>
                          <a:effectLst/>
                        </a:rPr>
                        <a:t>0.00</a:t>
                      </a:r>
                      <a:endParaRPr lang="en-US" sz="10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en-US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FF"/>
                          </a:solidFill>
                          <a:effectLst/>
                        </a:rPr>
                        <a:t>A3.4.06</a:t>
                      </a:r>
                      <a:endParaRPr lang="en-US" sz="10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FF"/>
                          </a:solidFill>
                          <a:effectLst/>
                        </a:rPr>
                        <a:t>Networking for SDC</a:t>
                      </a:r>
                      <a:endParaRPr lang="en-US" sz="10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FF"/>
                          </a:solidFill>
                          <a:effectLst/>
                        </a:rPr>
                        <a:t>2.00</a:t>
                      </a:r>
                      <a:endParaRPr lang="en-US" sz="10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FF"/>
                          </a:solidFill>
                          <a:effectLst/>
                        </a:rPr>
                        <a:t>0.00</a:t>
                      </a:r>
                      <a:endParaRPr lang="en-US" sz="10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82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US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rgbClr val="0000FF"/>
                          </a:solidFill>
                          <a:effectLst/>
                        </a:rPr>
                        <a:t>A3.4.09- A3.4.20</a:t>
                      </a:r>
                      <a:endParaRPr lang="en-US" sz="1000" b="1" i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rgbClr val="0000FF"/>
                          </a:solidFill>
                          <a:effectLst/>
                        </a:rPr>
                        <a:t>IT Equipment for District  Data </a:t>
                      </a:r>
                      <a:r>
                        <a:rPr lang="en-US" sz="1000" b="1" i="1" dirty="0" err="1">
                          <a:solidFill>
                            <a:srgbClr val="0000FF"/>
                          </a:solidFill>
                          <a:effectLst/>
                        </a:rPr>
                        <a:t>Centres</a:t>
                      </a:r>
                      <a:endParaRPr lang="en-US" sz="1000" b="1" i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rgbClr val="0000FF"/>
                          </a:solidFill>
                          <a:effectLst/>
                        </a:rPr>
                        <a:t>54.20</a:t>
                      </a:r>
                      <a:endParaRPr lang="en-US" sz="1000" b="1" i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rgbClr val="0000FF"/>
                          </a:solidFill>
                          <a:effectLst/>
                        </a:rPr>
                        <a:t>0.00</a:t>
                      </a:r>
                      <a:endParaRPr lang="en-US" sz="1000" b="1" i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rgbClr val="0000FF"/>
                          </a:solidFill>
                          <a:effectLst/>
                        </a:rPr>
                        <a:t> Preparation of Bid Document is under process </a:t>
                      </a:r>
                      <a:endParaRPr lang="en-US" sz="1000" b="1" i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1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</a:t>
                      </a:r>
                      <a:endParaRPr lang="en-US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FF"/>
                          </a:solidFill>
                          <a:effectLst/>
                        </a:rPr>
                        <a:t>A1.7.16</a:t>
                      </a:r>
                      <a:endParaRPr lang="en-US" sz="10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FF"/>
                          </a:solidFill>
                          <a:effectLst/>
                        </a:rPr>
                        <a:t>ACs 2T for SDC</a:t>
                      </a:r>
                      <a:endParaRPr lang="en-US" sz="10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FF"/>
                          </a:solidFill>
                          <a:effectLst/>
                        </a:rPr>
                        <a:t>8.00</a:t>
                      </a:r>
                      <a:endParaRPr lang="en-US" sz="10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FF"/>
                          </a:solidFill>
                          <a:effectLst/>
                        </a:rPr>
                        <a:t>0.00</a:t>
                      </a:r>
                      <a:endParaRPr lang="en-US" sz="10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FF"/>
                          </a:solidFill>
                          <a:effectLst/>
                        </a:rPr>
                        <a:t>Estimation</a:t>
                      </a:r>
                      <a:r>
                        <a:rPr lang="en-US" sz="1000" baseline="0" dirty="0" smtClean="0">
                          <a:solidFill>
                            <a:srgbClr val="0000FF"/>
                          </a:solidFill>
                          <a:effectLst/>
                        </a:rPr>
                        <a:t>  is prepared, bid document is </a:t>
                      </a:r>
                      <a:r>
                        <a:rPr lang="en-US" sz="10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000" dirty="0">
                          <a:solidFill>
                            <a:srgbClr val="0000FF"/>
                          </a:solidFill>
                          <a:effectLst/>
                        </a:rPr>
                        <a:t>under process</a:t>
                      </a:r>
                      <a:endParaRPr lang="en-US" sz="10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C00000"/>
                          </a:solidFill>
                          <a:effectLst/>
                        </a:rPr>
                        <a:t>B Water </a:t>
                      </a:r>
                      <a:r>
                        <a:rPr lang="en-US" sz="1000" b="1" dirty="0">
                          <a:solidFill>
                            <a:srgbClr val="C00000"/>
                          </a:solidFill>
                          <a:effectLst/>
                        </a:rPr>
                        <a:t>Resources Information System </a:t>
                      </a:r>
                      <a:endParaRPr lang="en-US" sz="10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95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US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FF"/>
                          </a:solidFill>
                          <a:effectLst/>
                        </a:rPr>
                        <a:t>B2.4.01</a:t>
                      </a:r>
                      <a:endParaRPr lang="en-US" sz="10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FF"/>
                          </a:solidFill>
                          <a:effectLst/>
                        </a:rPr>
                        <a:t>To </a:t>
                      </a:r>
                      <a:r>
                        <a:rPr lang="en-US" sz="1000" dirty="0" smtClean="0">
                          <a:solidFill>
                            <a:srgbClr val="0000FF"/>
                          </a:solidFill>
                          <a:effectLst/>
                        </a:rPr>
                        <a:t>Develop </a:t>
                      </a:r>
                      <a:r>
                        <a:rPr lang="en-US" sz="1000" dirty="0">
                          <a:solidFill>
                            <a:srgbClr val="0000FF"/>
                          </a:solidFill>
                          <a:effectLst/>
                        </a:rPr>
                        <a:t>&amp; maintenance of the TSGWD website</a:t>
                      </a:r>
                      <a:endParaRPr lang="en-US" sz="10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FF"/>
                          </a:solidFill>
                          <a:effectLst/>
                        </a:rPr>
                        <a:t>17.14</a:t>
                      </a:r>
                      <a:endParaRPr lang="en-US" sz="10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FF"/>
                          </a:solidFill>
                          <a:effectLst/>
                        </a:rPr>
                        <a:t>0.00</a:t>
                      </a:r>
                      <a:endParaRPr lang="en-US" sz="10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FF"/>
                          </a:solidFill>
                          <a:effectLst/>
                        </a:rPr>
                        <a:t>Preparation of Data Structure is under Process</a:t>
                      </a:r>
                      <a:endParaRPr lang="en-US" sz="10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C00000"/>
                          </a:solidFill>
                          <a:effectLst/>
                        </a:rPr>
                        <a:t>C Water Resources Information and Planning </a:t>
                      </a:r>
                      <a:endParaRPr lang="en-US" sz="10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37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</a:t>
                      </a:r>
                      <a:endParaRPr lang="en-US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1" dirty="0">
                          <a:solidFill>
                            <a:srgbClr val="0000FF"/>
                          </a:solidFill>
                          <a:effectLst/>
                        </a:rPr>
                        <a:t>C2.1.01</a:t>
                      </a:r>
                      <a:endParaRPr lang="en-US" sz="900" b="0" i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1" dirty="0">
                          <a:solidFill>
                            <a:srgbClr val="0000FF"/>
                          </a:solidFill>
                          <a:effectLst/>
                        </a:rPr>
                        <a:t>Assessment of impact of urbanization on Groundwater Quality and Management of Groundwater in Greater Hyderabad Municipal Corporation Area</a:t>
                      </a:r>
                      <a:endParaRPr lang="en-US" sz="900" b="0" i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1" dirty="0">
                          <a:solidFill>
                            <a:srgbClr val="0000FF"/>
                          </a:solidFill>
                          <a:effectLst/>
                        </a:rPr>
                        <a:t>30.00</a:t>
                      </a:r>
                      <a:endParaRPr lang="en-US" sz="900" b="0" i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1" dirty="0">
                          <a:solidFill>
                            <a:srgbClr val="0000FF"/>
                          </a:solidFill>
                          <a:effectLst/>
                        </a:rPr>
                        <a:t>0.00</a:t>
                      </a:r>
                      <a:endParaRPr lang="en-US" sz="900" b="0" i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1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Prepared proposals on </a:t>
                      </a:r>
                      <a:r>
                        <a:rPr lang="en-US" sz="900" b="0" i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the study in consultation with NGRI and submitted to NIH. Revised the proposals as per the suggestions of NIH and submitted the revised proposals</a:t>
                      </a:r>
                      <a:endParaRPr lang="en-US" sz="900" b="0" i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4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14</a:t>
                      </a:r>
                      <a:endParaRPr lang="en-US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1">
                          <a:solidFill>
                            <a:srgbClr val="0000FF"/>
                          </a:solidFill>
                          <a:effectLst/>
                        </a:rPr>
                        <a:t>C2.2.05</a:t>
                      </a:r>
                      <a:endParaRPr lang="en-US" sz="900" b="0" i="1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1" dirty="0">
                          <a:solidFill>
                            <a:srgbClr val="0000FF"/>
                          </a:solidFill>
                          <a:effectLst/>
                        </a:rPr>
                        <a:t>Study to delineate basin wise subsurface geometry in 3D using existing data and evaluation of aquifer characteristics in Telangana region to develop comprehensive ground water Atlas</a:t>
                      </a:r>
                      <a:endParaRPr lang="en-US" sz="900" b="0" i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1" dirty="0">
                          <a:solidFill>
                            <a:srgbClr val="0000FF"/>
                          </a:solidFill>
                          <a:effectLst/>
                        </a:rPr>
                        <a:t>24.00</a:t>
                      </a:r>
                      <a:endParaRPr lang="en-US" sz="900" b="0" i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1" dirty="0">
                          <a:solidFill>
                            <a:srgbClr val="0000FF"/>
                          </a:solidFill>
                          <a:effectLst/>
                        </a:rPr>
                        <a:t>0.00</a:t>
                      </a:r>
                      <a:endParaRPr lang="en-US" sz="900" b="0" i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1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Basic details collected and</a:t>
                      </a:r>
                      <a:r>
                        <a:rPr lang="en-US" sz="900" b="0" i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preparation of proposals is under process</a:t>
                      </a:r>
                      <a:endParaRPr lang="en-US" sz="900" b="0" i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7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</a:t>
                      </a:r>
                      <a:endParaRPr lang="en-US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1" dirty="0">
                          <a:solidFill>
                            <a:srgbClr val="0000FF"/>
                          </a:solidFill>
                          <a:effectLst/>
                        </a:rPr>
                        <a:t>C2.4.01</a:t>
                      </a:r>
                      <a:endParaRPr lang="en-US" sz="900" b="0" i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1" dirty="0">
                          <a:solidFill>
                            <a:srgbClr val="0000FF"/>
                          </a:solidFill>
                          <a:effectLst/>
                        </a:rPr>
                        <a:t>Tanks as source for regional Groundwater Recharge, using Managed Aquifer Storage &amp; Recovery (</a:t>
                      </a:r>
                      <a:r>
                        <a:rPr lang="en-US" sz="900" b="0" i="1" dirty="0" smtClean="0">
                          <a:solidFill>
                            <a:srgbClr val="0000FF"/>
                          </a:solidFill>
                          <a:effectLst/>
                        </a:rPr>
                        <a:t>ASR)</a:t>
                      </a:r>
                      <a:r>
                        <a:rPr lang="en-US" sz="900" b="0" i="1" baseline="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endParaRPr lang="en-US" sz="900" b="0" i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1" dirty="0">
                          <a:solidFill>
                            <a:srgbClr val="0000FF"/>
                          </a:solidFill>
                          <a:effectLst/>
                        </a:rPr>
                        <a:t>30.00</a:t>
                      </a:r>
                      <a:endParaRPr lang="en-US" sz="900" b="0" i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1" dirty="0">
                          <a:solidFill>
                            <a:srgbClr val="0000FF"/>
                          </a:solidFill>
                          <a:effectLst/>
                        </a:rPr>
                        <a:t>0.00</a:t>
                      </a:r>
                      <a:endParaRPr lang="en-US" sz="900" b="0" i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1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r>
                        <a:rPr lang="en-US" sz="900" b="0" i="1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Prepared proposals on </a:t>
                      </a:r>
                      <a:r>
                        <a:rPr lang="en-US" sz="900" b="0" i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the study in consultation with IITH and submitted to NIH. Revised the proposals as per the suggestions of NIH and submitted the revised proposals</a:t>
                      </a:r>
                      <a:endParaRPr lang="en-US" sz="900" b="0" i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rgbClr val="C00000"/>
                          </a:solidFill>
                          <a:effectLst/>
                        </a:rPr>
                        <a:t>D Institutions </a:t>
                      </a:r>
                      <a:r>
                        <a:rPr lang="en-US" sz="900" b="1" dirty="0">
                          <a:solidFill>
                            <a:srgbClr val="C00000"/>
                          </a:solidFill>
                          <a:effectLst/>
                        </a:rPr>
                        <a:t>Capacity Enhancement</a:t>
                      </a:r>
                      <a:endParaRPr lang="en-US" sz="9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82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</a:t>
                      </a:r>
                      <a:endParaRPr lang="en-US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FF"/>
                          </a:solidFill>
                          <a:effectLst/>
                        </a:rPr>
                        <a:t>C2.2.04,     D3.2.02</a:t>
                      </a:r>
                      <a:endParaRPr lang="en-US" sz="9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FF"/>
                          </a:solidFill>
                          <a:effectLst/>
                        </a:rPr>
                        <a:t>To create resource material</a:t>
                      </a:r>
                      <a:endParaRPr lang="en-US" sz="9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FF"/>
                          </a:solidFill>
                          <a:effectLst/>
                        </a:rPr>
                        <a:t>11.40</a:t>
                      </a:r>
                      <a:endParaRPr lang="en-US" sz="9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FF"/>
                          </a:solidFill>
                          <a:effectLst/>
                        </a:rPr>
                        <a:t>0.00</a:t>
                      </a:r>
                      <a:endParaRPr lang="en-US" sz="9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r>
                        <a:rPr lang="en-US" sz="900" dirty="0" smtClean="0">
                          <a:solidFill>
                            <a:srgbClr val="0000FF"/>
                          </a:solidFill>
                          <a:effectLst/>
                        </a:rPr>
                        <a:t>Identification of Themes is under process</a:t>
                      </a:r>
                      <a:endParaRPr lang="en-US" sz="9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17</a:t>
                      </a:r>
                      <a:endParaRPr lang="en-US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FF"/>
                          </a:solidFill>
                          <a:effectLst/>
                        </a:rPr>
                        <a:t>D4.1.03</a:t>
                      </a:r>
                      <a:endParaRPr lang="en-US" sz="9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FF"/>
                          </a:solidFill>
                          <a:effectLst/>
                        </a:rPr>
                        <a:t>Hiring technical and financial experts</a:t>
                      </a:r>
                      <a:endParaRPr lang="en-US" sz="9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FF"/>
                          </a:solidFill>
                          <a:effectLst/>
                        </a:rPr>
                        <a:t>11.71</a:t>
                      </a:r>
                      <a:endParaRPr lang="en-US" sz="9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FF"/>
                          </a:solidFill>
                          <a:effectLst/>
                        </a:rPr>
                        <a:t>0.00</a:t>
                      </a:r>
                      <a:endParaRPr lang="en-US" sz="9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r>
                        <a:rPr lang="en-US" sz="900" dirty="0" smtClean="0">
                          <a:solidFill>
                            <a:srgbClr val="0000FF"/>
                          </a:solidFill>
                          <a:effectLst/>
                        </a:rPr>
                        <a:t>Preparation of</a:t>
                      </a:r>
                      <a:r>
                        <a:rPr lang="en-US" sz="900" baseline="0" dirty="0" smtClean="0">
                          <a:solidFill>
                            <a:srgbClr val="0000FF"/>
                          </a:solidFill>
                          <a:effectLst/>
                        </a:rPr>
                        <a:t> document is under process</a:t>
                      </a:r>
                      <a:endParaRPr lang="en-US" sz="9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172" marR="2117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674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6200"/>
            <a:ext cx="8534400" cy="338554"/>
          </a:xfrm>
          <a:prstGeom prst="rect">
            <a:avLst/>
          </a:prstGeom>
          <a:solidFill>
            <a:srgbClr val="FFEBFF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Physical Progress – Completed, Process under way proposed 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for Major  </a:t>
            </a:r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procurement items </a:t>
            </a:r>
            <a:endParaRPr lang="en-US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027282"/>
              </p:ext>
            </p:extLst>
          </p:nvPr>
        </p:nvGraphicFramePr>
        <p:xfrm>
          <a:off x="304800" y="685800"/>
          <a:ext cx="8549937" cy="555211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782912"/>
                <a:gridCol w="664888"/>
                <a:gridCol w="2895600"/>
                <a:gridCol w="775221"/>
                <a:gridCol w="901701"/>
                <a:gridCol w="901701"/>
                <a:gridCol w="813957"/>
                <a:gridCol w="813957"/>
              </a:tblGrid>
              <a:tr h="8539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S.No</a:t>
                      </a:r>
                      <a:endParaRPr lang="en-US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Item Code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Item 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physical 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Progress 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15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Water Resources Data Monitoring System</a:t>
                      </a:r>
                      <a:endParaRPr lang="en-US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2016-17</a:t>
                      </a:r>
                      <a:endParaRPr lang="en-US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2017-18</a:t>
                      </a:r>
                      <a:endParaRPr lang="en-US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Completed</a:t>
                      </a:r>
                      <a:endParaRPr lang="en-US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Process under way </a:t>
                      </a:r>
                      <a:endParaRPr lang="en-US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Proposed</a:t>
                      </a:r>
                      <a:endParaRPr lang="en-US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A1 .2.03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Protection works for 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Piezometers </a:t>
                      </a: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drilled under HP-II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en-US" sz="12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9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A1 .6.02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Updation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of existing Water Quality Labs at Hyderabad &amp; Karimnagar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2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A1.7.01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Borehole Logging Equipment with AMC support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9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A1.7.02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Rejuvenation </a:t>
                      </a: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of Existing </a:t>
                      </a:r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Pz</a:t>
                      </a: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for effective water level measurement in </a:t>
                      </a:r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Pzs</a:t>
                      </a: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constructed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3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A1.7.04</a:t>
                      </a:r>
                      <a:endParaRPr lang="en-US" sz="12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Basic Field equipment for field officers for Strengthening Manual Observations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A1.8.01</a:t>
                      </a:r>
                      <a:endParaRPr lang="en-US" sz="12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Civil works for Purpose Driven Studies (Yr1)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A3.2.01</a:t>
                      </a:r>
                      <a:endParaRPr lang="en-US" sz="12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Comprehensive 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Planning </a:t>
                      </a: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 interiors and Architecture for DDCs, SDC and Training cum Information 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Centers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0 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A3.4.03</a:t>
                      </a:r>
                      <a:endParaRPr lang="en-US" sz="12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Internet Connectivity for 31 DDCs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en-US" sz="12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0 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A3.4.04</a:t>
                      </a:r>
                      <a:endParaRPr lang="en-US" sz="12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Networking for 31  DDCs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en-US" sz="12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0 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A3.4.05</a:t>
                      </a:r>
                      <a:endParaRPr lang="en-US" sz="12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Internet Connectivity for SDC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0 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A3.4.06</a:t>
                      </a:r>
                      <a:endParaRPr lang="en-US" sz="12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Networking for SDC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0 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A3.4.09- A3.4.20</a:t>
                      </a:r>
                      <a:endParaRPr lang="en-US" sz="12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 Equipment for District  Data 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Centers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86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86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0 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A1.7.16</a:t>
                      </a:r>
                      <a:endParaRPr lang="en-US" sz="12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ACs 2T for SDC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0 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 flipH="1">
            <a:off x="7658100" y="6488668"/>
            <a:ext cx="1104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Contd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88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2721</Words>
  <Application>Microsoft Office PowerPoint</Application>
  <PresentationFormat>On-screen Show (4:3)</PresentationFormat>
  <Paragraphs>663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Rounded MT Bold</vt:lpstr>
      <vt:lpstr>Calibri</vt:lpstr>
      <vt:lpstr>Gautami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MMM</dc:creator>
  <cp:lastModifiedBy>user</cp:lastModifiedBy>
  <cp:revision>72</cp:revision>
  <cp:lastPrinted>2017-08-10T06:26:56Z</cp:lastPrinted>
  <dcterms:created xsi:type="dcterms:W3CDTF">2017-08-09T06:20:22Z</dcterms:created>
  <dcterms:modified xsi:type="dcterms:W3CDTF">2017-08-10T12:16:16Z</dcterms:modified>
</cp:coreProperties>
</file>